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8">
  <p:sldMasterIdLst>
    <p:sldMasterId id="2147484186" r:id="rId1"/>
  </p:sldMasterIdLst>
  <p:notesMasterIdLst>
    <p:notesMasterId r:id="rId56"/>
  </p:notesMasterIdLst>
  <p:handoutMasterIdLst>
    <p:handoutMasterId r:id="rId57"/>
  </p:handoutMasterIdLst>
  <p:sldIdLst>
    <p:sldId id="256" r:id="rId2"/>
    <p:sldId id="320" r:id="rId3"/>
    <p:sldId id="452" r:id="rId4"/>
    <p:sldId id="356" r:id="rId5"/>
    <p:sldId id="434" r:id="rId6"/>
    <p:sldId id="435" r:id="rId7"/>
    <p:sldId id="259" r:id="rId8"/>
    <p:sldId id="436" r:id="rId9"/>
    <p:sldId id="418" r:id="rId10"/>
    <p:sldId id="437" r:id="rId11"/>
    <p:sldId id="438" r:id="rId12"/>
    <p:sldId id="445" r:id="rId13"/>
    <p:sldId id="443" r:id="rId14"/>
    <p:sldId id="446" r:id="rId15"/>
    <p:sldId id="442" r:id="rId16"/>
    <p:sldId id="444" r:id="rId17"/>
    <p:sldId id="439" r:id="rId18"/>
    <p:sldId id="441" r:id="rId19"/>
    <p:sldId id="440" r:id="rId20"/>
    <p:sldId id="447" r:id="rId21"/>
    <p:sldId id="448" r:id="rId22"/>
    <p:sldId id="449" r:id="rId23"/>
    <p:sldId id="417" r:id="rId24"/>
    <p:sldId id="450" r:id="rId25"/>
    <p:sldId id="460" r:id="rId26"/>
    <p:sldId id="457" r:id="rId27"/>
    <p:sldId id="458" r:id="rId28"/>
    <p:sldId id="459" r:id="rId29"/>
    <p:sldId id="454" r:id="rId30"/>
    <p:sldId id="274" r:id="rId31"/>
    <p:sldId id="411" r:id="rId32"/>
    <p:sldId id="346" r:id="rId33"/>
    <p:sldId id="456" r:id="rId34"/>
    <p:sldId id="426" r:id="rId35"/>
    <p:sldId id="422" r:id="rId36"/>
    <p:sldId id="423" r:id="rId37"/>
    <p:sldId id="424" r:id="rId38"/>
    <p:sldId id="425" r:id="rId39"/>
    <p:sldId id="455" r:id="rId40"/>
    <p:sldId id="358" r:id="rId41"/>
    <p:sldId id="362" r:id="rId42"/>
    <p:sldId id="429" r:id="rId43"/>
    <p:sldId id="430" r:id="rId44"/>
    <p:sldId id="431" r:id="rId45"/>
    <p:sldId id="428" r:id="rId46"/>
    <p:sldId id="415" r:id="rId47"/>
    <p:sldId id="432" r:id="rId48"/>
    <p:sldId id="433" r:id="rId49"/>
    <p:sldId id="419" r:id="rId50"/>
    <p:sldId id="461" r:id="rId51"/>
    <p:sldId id="353" r:id="rId52"/>
    <p:sldId id="462" r:id="rId53"/>
    <p:sldId id="420" r:id="rId54"/>
    <p:sldId id="421" r:id="rId5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 autoAdjust="0"/>
    <p:restoredTop sz="93883" autoAdjust="0"/>
  </p:normalViewPr>
  <p:slideViewPr>
    <p:cSldViewPr snapToGrid="0">
      <p:cViewPr varScale="1">
        <p:scale>
          <a:sx n="81" d="100"/>
          <a:sy n="81" d="100"/>
        </p:scale>
        <p:origin x="76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28750-7B2A-4443-8E54-7A4028DDB9EF}" type="datetimeFigureOut">
              <a:rPr lang="pt-BR" smtClean="0"/>
              <a:t>08/10/2019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62DAD-A021-4509-BB95-66DFDE2E94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97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1C173-49D4-43EF-8DEA-844365E98D0B}" type="datetimeFigureOut">
              <a:rPr lang="pt-BR" smtClean="0"/>
              <a:t>08/10/2019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AE136-9116-4D13-B759-277ABE5CAA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1891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AE136-9116-4D13-B759-277ABE5CAAE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070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AE136-9116-4D13-B759-277ABE5CAAE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970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AE136-9116-4D13-B759-277ABE5CAAE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28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AE136-9116-4D13-B759-277ABE5CAAE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30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AE136-9116-4D13-B759-277ABE5CAAE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05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E136-9116-4D13-B759-277ABE5CAAE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812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E136-9116-4D13-B759-277ABE5CAAE6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698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524D-73FA-4A83-B530-E3EA75D01849}" type="datetime1">
              <a:rPr lang="pt-BR" smtClean="0"/>
              <a:t>08/10/2019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39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DC83-DD30-4112-8EF6-5AE158DC9AFA}" type="datetime1">
              <a:rPr lang="pt-BR" smtClean="0"/>
              <a:t>08/10/2019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774824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DC83-DD30-4112-8EF6-5AE158DC9AFA}" type="datetime1">
              <a:rPr lang="pt-BR" smtClean="0"/>
              <a:t>08/10/2019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25835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DC83-DD30-4112-8EF6-5AE158DC9AFA}" type="datetime1">
              <a:rPr lang="pt-BR" smtClean="0"/>
              <a:t>08/10/2019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72679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DC83-DD30-4112-8EF6-5AE158DC9AFA}" type="datetime1">
              <a:rPr lang="pt-BR" smtClean="0"/>
              <a:t>08/10/2019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478986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DC83-DD30-4112-8EF6-5AE158DC9AFA}" type="datetime1">
              <a:rPr lang="pt-BR" smtClean="0"/>
              <a:t>08/10/2019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0838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7E79-EDFA-4D97-8E28-A9237D05B9F9}" type="datetime1">
              <a:rPr lang="pt-BR" smtClean="0"/>
              <a:t>08/10/2019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46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230BD-4B5E-4AD0-BFEE-8891963691BF}" type="datetime1">
              <a:rPr lang="pt-BR" smtClean="0"/>
              <a:t>08/10/2019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47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E0B4-90D6-4875-94CF-128FB608FF8E}" type="datetime1">
              <a:rPr lang="pt-BR" smtClean="0"/>
              <a:t>08/10/2019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92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762DE-7CB9-48BC-98F0-2020B091A4D2}" type="datetime1">
              <a:rPr lang="pt-BR" smtClean="0"/>
              <a:t>08/10/2019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2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6AAF-A04B-4A6A-97C2-A216B59AE555}" type="datetime1">
              <a:rPr lang="pt-BR" smtClean="0"/>
              <a:t>08/10/2019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9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331B-8773-4843-8DE7-F73F224021A5}" type="datetime1">
              <a:rPr lang="pt-BR" smtClean="0"/>
              <a:t>08/10/2019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9A60-75E7-4B89-B207-D0EA791B23C3}" type="datetime1">
              <a:rPr lang="pt-BR" smtClean="0"/>
              <a:t>08/10/2019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58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79A6-8FF7-42DF-BBBB-170FE2D58A4B}" type="datetime1">
              <a:rPr lang="pt-BR" smtClean="0"/>
              <a:t>08/10/2019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547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C0D0-37DD-410F-A0DF-D4FF7C9096E5}" type="datetime1">
              <a:rPr lang="pt-BR" smtClean="0"/>
              <a:t>08/10/2019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83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B1826-A8CE-4776-A7B6-1EC1C3530F5A}" type="datetime1">
              <a:rPr lang="pt-BR" smtClean="0"/>
              <a:t>08/10/2019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74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DC83-DD30-4112-8EF6-5AE158DC9AFA}" type="datetime1">
              <a:rPr lang="pt-BR" smtClean="0"/>
              <a:t>08/10/2019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985C5DE-ED76-4E2F-B243-CA75F5FB93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24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  <p:sldLayoutId id="2147484196" r:id="rId10"/>
    <p:sldLayoutId id="2147484197" r:id="rId11"/>
    <p:sldLayoutId id="2147484198" r:id="rId12"/>
    <p:sldLayoutId id="2147484199" r:id="rId13"/>
    <p:sldLayoutId id="2147484200" r:id="rId14"/>
    <p:sldLayoutId id="2147484201" r:id="rId15"/>
    <p:sldLayoutId id="214748420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.br/url?sa=i&amp;rct=j&amp;q=&amp;esrc=s&amp;source=images&amp;cd=&amp;cad=rja&amp;uact=8&amp;ved=2ahUKEwjDxIKBqJjcAhUGyFkKHTyPBWUQjRx6BAgBEAU&amp;url=http://www.fapema.br/index.php/fapema-realiza-segunda-etapa-do-lancamento-do-plano-de-trabalho/&amp;psig=AOvVaw3W5A_ItjeqHLvlueWdl_Dd&amp;ust=1531441952869688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www.google.com.br/url?sa=i&amp;rct=j&amp;q=&amp;esrc=s&amp;source=images&amp;cd=&amp;cad=rja&amp;uact=8&amp;ved=2ahUKEwiM7fKSr5jcAhVuoFkKHUcbDSAQjRx6BAgBEAU&amp;url=http://www.pecs.uema.br/&amp;psig=AOvVaw0oOrRqTITyt2PGl6jcZHGe&amp;ust=153144386816193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emf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hyperlink" Target="https://www.google.com.br/url?sa=i&amp;rct=j&amp;q=&amp;esrc=s&amp;source=images&amp;cd=&amp;cad=rja&amp;uact=8&amp;ved=2ahUKEwiM7fKSr5jcAhVuoFkKHUcbDSAQjRx6BAgBEAU&amp;url=http://www.pecs.uema.br/&amp;psig=AOvVaw0oOrRqTITyt2PGl6jcZHGe&amp;ust=1531443868161932" TargetMode="External"/><Relationship Id="rId7" Type="http://schemas.openxmlformats.org/officeDocument/2006/relationships/image" Target="../media/image9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www.google.com.br/url?sa=i&amp;rct=j&amp;q=&amp;esrc=s&amp;source=images&amp;cd=&amp;cad=rja&amp;uact=8&amp;ved=2ahUKEwjDxIKBqJjcAhUGyFkKHTyPBWUQjRx6BAgBEAU&amp;url=http://www.fapema.br/index.php/fapema-realiza-segunda-etapa-do-lancamento-do-plano-de-trabalho/&amp;psig=AOvVaw3W5A_ItjeqHLvlueWdl_Dd&amp;ust=1531441952869688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05647" y="1046857"/>
            <a:ext cx="9376356" cy="1677490"/>
          </a:xfrm>
        </p:spPr>
        <p:txBody>
          <a:bodyPr>
            <a:normAutofit fontScale="90000"/>
          </a:bodyPr>
          <a:lstStyle/>
          <a:p>
            <a:pPr algn="ctr"/>
            <a:br>
              <a:rPr lang="pt-B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pt-B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pt-B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pt-B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  </a:t>
            </a:r>
            <a:br>
              <a:rPr lang="pt-B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pt-B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pt-B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pt-B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pt-B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pt-B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pt-BR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pt-BR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UNIVERSIDADE ESTADUAL DO MARANHÃO</a:t>
            </a:r>
            <a:br>
              <a:rPr lang="pt-BR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pt-BR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CENTRO DE CIÊNCIAS TECNOLÓGICAS</a:t>
            </a:r>
            <a:br>
              <a:rPr lang="pt-BR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pt-BR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PROGRAMA DE PÓS-GRADUAÇÃO EM ENGENHARIA DE COMPUTAÇÃO E SISTEMAS</a:t>
            </a:r>
            <a:br>
              <a:rPr lang="pt-BR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pt-BR" sz="31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Resultado de imagem para uema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7" y="115909"/>
            <a:ext cx="2846231" cy="108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Resultado de imagem para pecs uema">
            <a:hlinkClick r:id="rId4" tgtFrame="&quot;_blank&quot;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89" y="115910"/>
            <a:ext cx="2923504" cy="93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Resultado de imagem para FAPEMA">
            <a:hlinkClick r:id="rId6" tgtFrame="&quot;_blank&quot;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454" y="115909"/>
            <a:ext cx="2653763" cy="892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/>
          <p:cNvSpPr/>
          <p:nvPr/>
        </p:nvSpPr>
        <p:spPr>
          <a:xfrm>
            <a:off x="1941065" y="5714847"/>
            <a:ext cx="9864248" cy="1071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ALUNO: </a:t>
            </a:r>
            <a:r>
              <a:rPr lang="pt-BR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JACYEUDE DE MORAIS PASSOS ARAÚJO SEGUNDO</a:t>
            </a:r>
          </a:p>
          <a:p>
            <a:pPr algn="ctr"/>
            <a:r>
              <a:rPr lang="pt-B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ORIENTADOR</a:t>
            </a:r>
            <a:r>
              <a:rPr lang="pt-BR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 MAURO SÉRGIO SILVA PINTO(UEMA)</a:t>
            </a:r>
          </a:p>
          <a:p>
            <a:pPr algn="ctr"/>
            <a:r>
              <a:rPr lang="pt-BR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COORIENTADOR: </a:t>
            </a:r>
            <a:r>
              <a:rPr lang="pt-BR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 LEONARDO RAMOS RODRIGUES</a:t>
            </a:r>
            <a:r>
              <a:rPr lang="pt-BR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(IAE)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625925F-3131-4713-8AD6-5A9E4E04E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957" y="3834427"/>
            <a:ext cx="9376356" cy="1841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DESENVOLVIMENTO DE IDENTIFICADOR DE PADRÃO DE FALHAS EMBARCADO PARA MOTOR TRIFÁSICO DE INDUÇÃO BASEADO EM MÁQUINAS DE VETORES DE SUPORTE IMPLEMENTADO EM CLOUD.</a:t>
            </a:r>
            <a:endParaRPr lang="pt-BR" altLang="pt-BR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B3C980D-874C-4D60-B389-C20B9220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Conceitos da Computação. 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E5267E6-F932-4A80-8389-BB8906407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108" y="1309173"/>
            <a:ext cx="9916732" cy="179763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Aprendizado de máquinas(AM).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Reconhecimento de Padrões.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Executar ou exceder a competência no nível humano.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Escalabilidade de dados.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23AD875-3D7F-467D-B7CB-59313AB07D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0"/>
          <a:stretch/>
        </p:blipFill>
        <p:spPr bwMode="auto">
          <a:xfrm>
            <a:off x="7338752" y="3506772"/>
            <a:ext cx="4747070" cy="31296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C71235D-CF4F-4DD1-8507-23C6AC8B4509}"/>
              </a:ext>
            </a:extLst>
          </p:cNvPr>
          <p:cNvSpPr/>
          <p:nvPr/>
        </p:nvSpPr>
        <p:spPr>
          <a:xfrm>
            <a:off x="9626077" y="6482581"/>
            <a:ext cx="982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Fonte:[15]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976EB53-861F-4CCD-9304-2DC8C513E051}"/>
              </a:ext>
            </a:extLst>
          </p:cNvPr>
          <p:cNvSpPr/>
          <p:nvPr/>
        </p:nvSpPr>
        <p:spPr>
          <a:xfrm>
            <a:off x="8174045" y="3093544"/>
            <a:ext cx="3887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5 – Processo de Aprendizado de Máquinas.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39156EC-02AA-4DD9-96FD-410D608F0DA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8"/>
          <a:stretch/>
        </p:blipFill>
        <p:spPr bwMode="auto">
          <a:xfrm>
            <a:off x="1852108" y="4843347"/>
            <a:ext cx="3707130" cy="14109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46B1E5C-B166-46A7-AA89-F775148259E4}"/>
              </a:ext>
            </a:extLst>
          </p:cNvPr>
          <p:cNvSpPr/>
          <p:nvPr/>
        </p:nvSpPr>
        <p:spPr>
          <a:xfrm>
            <a:off x="2109851" y="4670603"/>
            <a:ext cx="31916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4 - Interpretação homem/máquina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F210351-A2A7-4F65-8C56-0A9047FD1E7A}"/>
              </a:ext>
            </a:extLst>
          </p:cNvPr>
          <p:cNvSpPr/>
          <p:nvPr/>
        </p:nvSpPr>
        <p:spPr>
          <a:xfrm>
            <a:off x="3214191" y="6254306"/>
            <a:ext cx="982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Fonte:[15]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FE913A83-17B6-455E-A713-6AA71E934A58}"/>
              </a:ext>
            </a:extLst>
          </p:cNvPr>
          <p:cNvSpPr txBox="1">
            <a:spLocks/>
          </p:cNvSpPr>
          <p:nvPr/>
        </p:nvSpPr>
        <p:spPr>
          <a:xfrm>
            <a:off x="1852108" y="3275773"/>
            <a:ext cx="5538506" cy="179763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AM poder transformar pensamentos abstratos em operação física.[]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Técnicas Estatísticas e Modelagem de probabilidade.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88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1" grpId="0"/>
      <p:bldP spid="13" grpId="0"/>
      <p:bldP spid="14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0F643CB-627B-4689-B3D0-3D534CE5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Computação na nuvem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29D89D1-7580-4A9A-AB54-C62821F31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108" y="1487606"/>
            <a:ext cx="9916732" cy="163199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Termo genérico, NIST.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Necessidade atual da velocidade da demanda de entrega de serviços.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Escalabilidade.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F6AF2D0D-9216-41CA-8257-E5EBC30FE06B}"/>
              </a:ext>
            </a:extLst>
          </p:cNvPr>
          <p:cNvSpPr txBox="1">
            <a:spLocks/>
          </p:cNvSpPr>
          <p:nvPr/>
        </p:nvSpPr>
        <p:spPr>
          <a:xfrm>
            <a:off x="1852108" y="3429000"/>
            <a:ext cx="9916732" cy="2721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 de serviços na nuvem: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Infraestrutura como Serviço (IaaS)</a:t>
            </a:r>
          </a:p>
          <a:p>
            <a:pPr lvl="1">
              <a:buFont typeface="Arial" panose="020B0604020202090204" pitchFamily="34" charset="0"/>
              <a:buChar char="•"/>
            </a:pPr>
            <a:endParaRPr lang="pt-B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Plataforma como serviço (PaaS</a:t>
            </a:r>
            <a:endParaRPr lang="pt-BR" dirty="0"/>
          </a:p>
          <a:p>
            <a:pPr lvl="1">
              <a:buFont typeface="Arial" panose="020B0604020202090204" pitchFamily="34" charset="0"/>
              <a:buChar char="•"/>
            </a:pPr>
            <a:endParaRPr lang="pt-B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Software como Serviço (SaaS) </a:t>
            </a:r>
            <a:endParaRPr lang="pt-BR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079B615-2752-4228-9F31-EB288C38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07" y="2303601"/>
            <a:ext cx="1488846" cy="4081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FF4F9F0A-EB26-441B-821B-5E0C7BEDD2A6}"/>
              </a:ext>
            </a:extLst>
          </p:cNvPr>
          <p:cNvSpPr/>
          <p:nvPr/>
        </p:nvSpPr>
        <p:spPr>
          <a:xfrm>
            <a:off x="10096648" y="6316233"/>
            <a:ext cx="982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Fonte:[24]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BACFA06-6EDB-43E6-9121-32DE3D5D5A85}"/>
              </a:ext>
            </a:extLst>
          </p:cNvPr>
          <p:cNvSpPr/>
          <p:nvPr/>
        </p:nvSpPr>
        <p:spPr>
          <a:xfrm>
            <a:off x="9673362" y="1780381"/>
            <a:ext cx="2186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6 – Modelos de serviço na nuvem.</a:t>
            </a:r>
          </a:p>
        </p:txBody>
      </p:sp>
    </p:spTree>
    <p:extLst>
      <p:ext uri="{BB962C8B-B14F-4D97-AF65-F5344CB8AC3E}">
        <p14:creationId xmlns:p14="http://schemas.microsoft.com/office/powerpoint/2010/main" val="10717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4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DC38C80-F68F-48E0-9CD2-F5ECA790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IBM Cloud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82CD7DB-B95A-4C6D-B40A-40D559E00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267" y="1487606"/>
            <a:ext cx="9916732" cy="163199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BigData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Plataforma </a:t>
            </a:r>
            <a:r>
              <a:rPr lang="pt-BR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OpenSource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Necessidade atual da velocidade da demanda de entrega de serviços.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Escalabilidade.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A31A3F-9444-4721-A95A-5909A118EB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23" y="3429000"/>
            <a:ext cx="5371809" cy="25855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065DA57-ECFE-449A-A640-9CF2C93009CD}"/>
              </a:ext>
            </a:extLst>
          </p:cNvPr>
          <p:cNvSpPr/>
          <p:nvPr/>
        </p:nvSpPr>
        <p:spPr>
          <a:xfrm>
            <a:off x="4252625" y="5846562"/>
            <a:ext cx="2452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Fonte:IBM</a:t>
            </a:r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Cloud Private </a:t>
            </a:r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Docs</a:t>
            </a:r>
            <a:endParaRPr lang="pt-BR" sz="1400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C86F895-8328-45D3-96B4-774C710B0C5C}"/>
              </a:ext>
            </a:extLst>
          </p:cNvPr>
          <p:cNvSpPr/>
          <p:nvPr/>
        </p:nvSpPr>
        <p:spPr>
          <a:xfrm>
            <a:off x="2727133" y="3275111"/>
            <a:ext cx="5503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7 – Contexto da atualidade </a:t>
            </a:r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envolbendo</a:t>
            </a:r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aplicações</a:t>
            </a:r>
          </a:p>
        </p:txBody>
      </p:sp>
    </p:spTree>
    <p:extLst>
      <p:ext uri="{BB962C8B-B14F-4D97-AF65-F5344CB8AC3E}">
        <p14:creationId xmlns:p14="http://schemas.microsoft.com/office/powerpoint/2010/main" val="3256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DC38C80-F68F-48E0-9CD2-F5ECA790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IBM Cloud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82CD7DB-B95A-4C6D-B40A-40D559E00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40" y="1550967"/>
            <a:ext cx="9916732" cy="57686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Vasta lista de recursos.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80D45BC-EBDF-42D9-8323-36E502D411DE}"/>
              </a:ext>
            </a:extLst>
          </p:cNvPr>
          <p:cNvSpPr txBox="1">
            <a:spLocks/>
          </p:cNvSpPr>
          <p:nvPr/>
        </p:nvSpPr>
        <p:spPr>
          <a:xfrm>
            <a:off x="1725240" y="2091299"/>
            <a:ext cx="9916732" cy="1365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Cloud Object Storage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Algoritmo de Dispersão de Informações 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Garante limitações estruturais e de segurança em vários níveis dos dados.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2082DB8-46DE-40DE-A5A7-8109B70853A0}"/>
              </a:ext>
            </a:extLst>
          </p:cNvPr>
          <p:cNvSpPr txBox="1">
            <a:spLocks/>
          </p:cNvSpPr>
          <p:nvPr/>
        </p:nvSpPr>
        <p:spPr>
          <a:xfrm>
            <a:off x="1725240" y="3395642"/>
            <a:ext cx="9916732" cy="1717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Watson Studio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DeepQA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Processadores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IBM POWER7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SPSS Modeler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53309F6-B9F7-492F-8FD4-4392F8C43AB5}"/>
              </a:ext>
            </a:extLst>
          </p:cNvPr>
          <p:cNvSpPr txBox="1">
            <a:spLocks/>
          </p:cNvSpPr>
          <p:nvPr/>
        </p:nvSpPr>
        <p:spPr>
          <a:xfrm>
            <a:off x="1725240" y="5043665"/>
            <a:ext cx="9916732" cy="1365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Watson Machine Learn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Kubernetes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Docker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E59AD0-A11F-4CBA-8DF6-313C6AF12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" t="4869" r="13851" b="24083"/>
          <a:stretch/>
        </p:blipFill>
        <p:spPr>
          <a:xfrm>
            <a:off x="5239104" y="3893269"/>
            <a:ext cx="6620272" cy="296473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F88A894-4F88-4506-8EDA-48A3E739BD36}"/>
              </a:ext>
            </a:extLst>
          </p:cNvPr>
          <p:cNvSpPr/>
          <p:nvPr/>
        </p:nvSpPr>
        <p:spPr>
          <a:xfrm>
            <a:off x="7083274" y="3792595"/>
            <a:ext cx="29319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8 – </a:t>
            </a:r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Add</a:t>
            </a:r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Project Watson Studio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A8F7A45-A0F8-4021-AEBF-774D0B6A60F4}"/>
              </a:ext>
            </a:extLst>
          </p:cNvPr>
          <p:cNvSpPr/>
          <p:nvPr/>
        </p:nvSpPr>
        <p:spPr>
          <a:xfrm>
            <a:off x="7322781" y="6609167"/>
            <a:ext cx="2452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Fonte:IBM</a:t>
            </a:r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Cloud Private </a:t>
            </a:r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Docs</a:t>
            </a:r>
            <a:endParaRPr lang="pt-BR" sz="1400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54C7F1B-3159-4350-9D02-970471D2186F}"/>
              </a:ext>
            </a:extLst>
          </p:cNvPr>
          <p:cNvSpPr/>
          <p:nvPr/>
        </p:nvSpPr>
        <p:spPr>
          <a:xfrm>
            <a:off x="6570482" y="5703216"/>
            <a:ext cx="1225485" cy="546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75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  <p:bldP spid="12" grpId="0" build="p"/>
      <p:bldP spid="13" grpId="0" build="p"/>
      <p:bldP spid="14" grpId="0"/>
      <p:bldP spid="15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DC38C80-F68F-48E0-9CD2-F5ECA790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IBM SPSS Modeler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82CD7DB-B95A-4C6D-B40A-40D559E00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734" y="1487606"/>
            <a:ext cx="4793789" cy="269789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Dados, Informação e conhecimento.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t-BR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Datamining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CRISP-DM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Variedade de métodos estatísticos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Aprendizado de máquinas.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A08A2B0-CA89-4599-A2B9-C1CC7EE9CA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59" y="2978903"/>
            <a:ext cx="4131277" cy="367644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DF1AF51-5F37-4172-9023-68F3289BBF67}"/>
              </a:ext>
            </a:extLst>
          </p:cNvPr>
          <p:cNvSpPr/>
          <p:nvPr/>
        </p:nvSpPr>
        <p:spPr>
          <a:xfrm>
            <a:off x="7560031" y="2671159"/>
            <a:ext cx="29319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9 – Fluxo CRISP data mining 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CFDB6BF-92B3-4311-AA75-058E04E6B9A5}"/>
              </a:ext>
            </a:extLst>
          </p:cNvPr>
          <p:cNvSpPr/>
          <p:nvPr/>
        </p:nvSpPr>
        <p:spPr>
          <a:xfrm>
            <a:off x="7892564" y="6550223"/>
            <a:ext cx="2452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Fonte:IBM</a:t>
            </a:r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Cloud Private </a:t>
            </a:r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Docs</a:t>
            </a:r>
            <a:endParaRPr lang="pt-BR" sz="1400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5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19C2D11-A605-4098-95F3-CBD19881F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00" b="21418"/>
          <a:stretch/>
        </p:blipFill>
        <p:spPr>
          <a:xfrm>
            <a:off x="1616438" y="1325193"/>
            <a:ext cx="9824937" cy="3618473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DC38C80-F68F-48E0-9CD2-F5ECA790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Interface IBM SPSS Modeler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82CD7DB-B95A-4C6D-B40A-40D559E00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748" y="5333928"/>
            <a:ext cx="9916732" cy="152407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Estrutura de abas e nós.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Facilidade em construir modelos de AM.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Modelos de Classificação.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065DA57-ECFE-449A-A640-9CF2C93009CD}"/>
              </a:ext>
            </a:extLst>
          </p:cNvPr>
          <p:cNvSpPr/>
          <p:nvPr/>
        </p:nvSpPr>
        <p:spPr>
          <a:xfrm>
            <a:off x="4869542" y="5030567"/>
            <a:ext cx="2452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Fonte:IBM</a:t>
            </a:r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Cloud Private </a:t>
            </a:r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Docs</a:t>
            </a:r>
            <a:endParaRPr lang="pt-BR" sz="1400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C86F895-8328-45D3-96B4-774C710B0C5C}"/>
              </a:ext>
            </a:extLst>
          </p:cNvPr>
          <p:cNvSpPr/>
          <p:nvPr/>
        </p:nvSpPr>
        <p:spPr>
          <a:xfrm>
            <a:off x="3953591" y="1017416"/>
            <a:ext cx="5503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10 – Contexto da atualidade </a:t>
            </a:r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envolbendo</a:t>
            </a:r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aplicações</a:t>
            </a:r>
          </a:p>
        </p:txBody>
      </p:sp>
    </p:spTree>
    <p:extLst>
      <p:ext uri="{BB962C8B-B14F-4D97-AF65-F5344CB8AC3E}">
        <p14:creationId xmlns:p14="http://schemas.microsoft.com/office/powerpoint/2010/main" val="220197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DC38C80-F68F-48E0-9CD2-F5ECA790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Medidas de precisão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82CD7DB-B95A-4C6D-B40A-40D559E00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438" y="1477148"/>
            <a:ext cx="6758792" cy="149133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</a:t>
            </a:r>
            <a:endParaRPr lang="pt-BR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Divisão de conjuntos de dados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Validação da capacidade de generalização do modelo gerado.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DF1AF51-5F37-4172-9023-68F3289BBF67}"/>
              </a:ext>
            </a:extLst>
          </p:cNvPr>
          <p:cNvSpPr/>
          <p:nvPr/>
        </p:nvSpPr>
        <p:spPr>
          <a:xfrm>
            <a:off x="2347079" y="3703290"/>
            <a:ext cx="293193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11 – Saídas de Analysis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CFDB6BF-92B3-4311-AA75-058E04E6B9A5}"/>
              </a:ext>
            </a:extLst>
          </p:cNvPr>
          <p:cNvSpPr/>
          <p:nvPr/>
        </p:nvSpPr>
        <p:spPr>
          <a:xfrm>
            <a:off x="2347079" y="5800543"/>
            <a:ext cx="2452916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Fonte:IBM</a:t>
            </a:r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Cloud Private </a:t>
            </a:r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Docs</a:t>
            </a:r>
            <a:endParaRPr lang="pt-BR" sz="1400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739B92FF-BB7B-467D-A5C2-C25074688C75}"/>
              </a:ext>
            </a:extLst>
          </p:cNvPr>
          <p:cNvSpPr txBox="1">
            <a:spLocks/>
          </p:cNvSpPr>
          <p:nvPr/>
        </p:nvSpPr>
        <p:spPr>
          <a:xfrm>
            <a:off x="1616438" y="3320098"/>
            <a:ext cx="1770442" cy="44003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10DBD1C-C9C6-489A-8C2C-061FA426BD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9" r="14095" b="26637"/>
          <a:stretch/>
        </p:blipFill>
        <p:spPr bwMode="auto">
          <a:xfrm>
            <a:off x="1718043" y="4011068"/>
            <a:ext cx="4230271" cy="178947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D98675-BFC5-449A-A00B-E342E8BEA171}"/>
              </a:ext>
            </a:extLst>
          </p:cNvPr>
          <p:cNvSpPr/>
          <p:nvPr/>
        </p:nvSpPr>
        <p:spPr>
          <a:xfrm>
            <a:off x="1616438" y="5467823"/>
            <a:ext cx="2309567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68C85F3-2F18-45D1-9B36-FDE1925AA81D}"/>
              </a:ext>
            </a:extLst>
          </p:cNvPr>
          <p:cNvSpPr txBox="1">
            <a:spLocks/>
          </p:cNvSpPr>
          <p:nvPr/>
        </p:nvSpPr>
        <p:spPr>
          <a:xfrm>
            <a:off x="6912992" y="3330655"/>
            <a:ext cx="1770442" cy="5053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F27A6DF-1094-4BAE-A598-71465A1B929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r="10" b="50253"/>
          <a:stretch/>
        </p:blipFill>
        <p:spPr bwMode="auto">
          <a:xfrm>
            <a:off x="6370586" y="3988253"/>
            <a:ext cx="5488789" cy="212006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1594414E-64E7-43B8-9822-2247109515FA}"/>
              </a:ext>
            </a:extLst>
          </p:cNvPr>
          <p:cNvSpPr/>
          <p:nvPr/>
        </p:nvSpPr>
        <p:spPr>
          <a:xfrm>
            <a:off x="7837672" y="3680475"/>
            <a:ext cx="293193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12 – Saídas de table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A4ADC1D-C732-4A75-A284-AB5EB7A674E6}"/>
              </a:ext>
            </a:extLst>
          </p:cNvPr>
          <p:cNvSpPr/>
          <p:nvPr/>
        </p:nvSpPr>
        <p:spPr>
          <a:xfrm>
            <a:off x="7888522" y="6106717"/>
            <a:ext cx="2452916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Fonte:IBM</a:t>
            </a:r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Cloud Private </a:t>
            </a:r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Docs</a:t>
            </a:r>
            <a:endParaRPr lang="pt-BR" sz="1400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0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12" grpId="0" animBg="1"/>
      <p:bldP spid="13" grpId="0" animBg="1"/>
      <p:bldP spid="14" grpId="0" animBg="1"/>
      <p:bldP spid="5" grpId="0" animBg="1"/>
      <p:bldP spid="16" grpId="0" animBg="1"/>
      <p:bldP spid="18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3C6FD7D-4B5D-4B99-AA1D-1C9F679E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Máquinas de Vetores de Suporte- MVS 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37817AAF-BE3A-4D6D-A49C-8A16E08EE7C9}"/>
              </a:ext>
            </a:extLst>
          </p:cNvPr>
          <p:cNvSpPr txBox="1">
            <a:spLocks/>
          </p:cNvSpPr>
          <p:nvPr/>
        </p:nvSpPr>
        <p:spPr>
          <a:xfrm>
            <a:off x="1616438" y="1585566"/>
            <a:ext cx="8300560" cy="1035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Vapnik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1997.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Aprendizado Supervisionado.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659C19B-6B95-474C-8564-CCD6E216CCC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59" y="4101020"/>
            <a:ext cx="4823460" cy="2540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>
                <a:extLst>
                  <a:ext uri="{FF2B5EF4-FFF2-40B4-BE49-F238E27FC236}">
                    <a16:creationId xmlns:a16="http://schemas.microsoft.com/office/drawing/2014/main" id="{960D8EE0-8F75-413A-A8CF-1ADEF8472F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6438" y="2718612"/>
                <a:ext cx="9049182" cy="8258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Seja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um classificador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 conjunto de todos os classificadores que um determinado algoritmo de AM pode gerar .</a:t>
                </a:r>
              </a:p>
            </p:txBody>
          </p:sp>
        </mc:Choice>
        <mc:Fallback xmlns="">
          <p:sp>
            <p:nvSpPr>
              <p:cNvPr id="14" name="Espaço Reservado para Conteúdo 2">
                <a:extLst>
                  <a:ext uri="{FF2B5EF4-FFF2-40B4-BE49-F238E27FC236}">
                    <a16:creationId xmlns:a16="http://schemas.microsoft.com/office/drawing/2014/main" id="{960D8EE0-8F75-413A-A8CF-1ADEF8472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438" y="2718612"/>
                <a:ext cx="9049182" cy="825866"/>
              </a:xfrm>
              <a:prstGeom prst="rect">
                <a:avLst/>
              </a:prstGeom>
              <a:blipFill>
                <a:blip r:embed="rId3"/>
                <a:stretch>
                  <a:fillRect l="-471" r="-539" b="-170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>
            <a:extLst>
              <a:ext uri="{FF2B5EF4-FFF2-40B4-BE49-F238E27FC236}">
                <a16:creationId xmlns:a16="http://schemas.microsoft.com/office/drawing/2014/main" id="{84359D3F-C1FA-41A6-9D8D-8AEC4DC7D06F}"/>
              </a:ext>
            </a:extLst>
          </p:cNvPr>
          <p:cNvSpPr/>
          <p:nvPr/>
        </p:nvSpPr>
        <p:spPr>
          <a:xfrm>
            <a:off x="1616438" y="3824928"/>
            <a:ext cx="39125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13 – Separação de dados por meio de retas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39AE1F5-6039-4627-A1BC-D8CF722E3BED}"/>
              </a:ext>
            </a:extLst>
          </p:cNvPr>
          <p:cNvSpPr/>
          <p:nvPr/>
        </p:nvSpPr>
        <p:spPr>
          <a:xfrm>
            <a:off x="2560631" y="6609335"/>
            <a:ext cx="2452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Fonte:IBM</a:t>
            </a:r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Cloud Private </a:t>
            </a:r>
            <a:r>
              <a:rPr lang="pt-BR" sz="1400" i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Docs</a:t>
            </a:r>
            <a:endParaRPr lang="pt-BR" sz="1400" i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28BFC32-5F45-41D5-B6D0-424DFFD4EE5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20"/>
          <a:stretch/>
        </p:blipFill>
        <p:spPr bwMode="auto">
          <a:xfrm>
            <a:off x="6439898" y="4034951"/>
            <a:ext cx="5588704" cy="27282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6269623-E6D9-4546-97F4-AC0BAA2F0C08}"/>
              </a:ext>
            </a:extLst>
          </p:cNvPr>
          <p:cNvSpPr/>
          <p:nvPr/>
        </p:nvSpPr>
        <p:spPr>
          <a:xfrm>
            <a:off x="7999737" y="3824928"/>
            <a:ext cx="3764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14 - Conjunto de treinamento binário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3F38AD6-3CDC-4944-9AF7-7864F76877A7}"/>
              </a:ext>
            </a:extLst>
          </p:cNvPr>
          <p:cNvSpPr/>
          <p:nvPr/>
        </p:nvSpPr>
        <p:spPr>
          <a:xfrm>
            <a:off x="8742769" y="6653081"/>
            <a:ext cx="982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Fonte:[33]</a:t>
            </a:r>
          </a:p>
        </p:txBody>
      </p:sp>
    </p:spTree>
    <p:extLst>
      <p:ext uri="{BB962C8B-B14F-4D97-AF65-F5344CB8AC3E}">
        <p14:creationId xmlns:p14="http://schemas.microsoft.com/office/powerpoint/2010/main" val="3858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/>
      <p:bldP spid="16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EFCFF09E-2BF6-4810-B279-A33F66DE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239" y="2402305"/>
            <a:ext cx="435849" cy="57741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E3ABED0-4086-4021-81D2-131FE20E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58" y="1666666"/>
            <a:ext cx="6170579" cy="5191334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3944304-8782-4326-B6F9-EFE0DA8E5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668" y="1243585"/>
            <a:ext cx="4288453" cy="581353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Teoria de Aprendizado Estatístico(TAE)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705BBF-B081-4FE1-B285-8211C52E9EE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9" y="2049785"/>
            <a:ext cx="3912506" cy="29738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F36CC6B-A294-4375-917D-5BB6C9DCE0EF}"/>
              </a:ext>
            </a:extLst>
          </p:cNvPr>
          <p:cNvSpPr/>
          <p:nvPr/>
        </p:nvSpPr>
        <p:spPr>
          <a:xfrm>
            <a:off x="1240909" y="1791819"/>
            <a:ext cx="3912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15 – Distância entre hiperplano H1 e H2 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F6F7F71-CA52-4B36-9B0D-1D7874D2FB31}"/>
              </a:ext>
            </a:extLst>
          </p:cNvPr>
          <p:cNvSpPr/>
          <p:nvPr/>
        </p:nvSpPr>
        <p:spPr>
          <a:xfrm>
            <a:off x="2277454" y="4941649"/>
            <a:ext cx="1303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Fonte:[15][33]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7C7AA46-3453-4857-B5C5-D85876AC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Máquinas de Vetores de Suporte- MVS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B2ADCB6A-39A2-4DC8-B311-D44337618629}"/>
                  </a:ext>
                </a:extLst>
              </p:cNvPr>
              <p:cNvSpPr/>
              <p:nvPr/>
            </p:nvSpPr>
            <p:spPr>
              <a:xfrm>
                <a:off x="910782" y="5343519"/>
                <a:ext cx="2523961" cy="7101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Eq.1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≥+1  </m:t>
                            </m:r>
                          </m:e>
                          <m:e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≤−1 </m:t>
                            </m:r>
                          </m:e>
                        </m:eqArr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B2ADCB6A-39A2-4DC8-B311-D44337618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82" y="5343519"/>
                <a:ext cx="2523961" cy="710194"/>
              </a:xfrm>
              <a:prstGeom prst="rect">
                <a:avLst/>
              </a:prstGeom>
              <a:blipFill>
                <a:blip r:embed="rId5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B6F062C-113C-4837-A9FC-DC7B6F9769DE}"/>
              </a:ext>
            </a:extLst>
          </p:cNvPr>
          <p:cNvCxnSpPr>
            <a:cxnSpLocks/>
          </p:cNvCxnSpPr>
          <p:nvPr/>
        </p:nvCxnSpPr>
        <p:spPr>
          <a:xfrm>
            <a:off x="3327074" y="5698616"/>
            <a:ext cx="338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BFF78345-61E9-4E42-88C1-0B7B54F16930}"/>
                  </a:ext>
                </a:extLst>
              </p:cNvPr>
              <p:cNvSpPr/>
              <p:nvPr/>
            </p:nvSpPr>
            <p:spPr>
              <a:xfrm>
                <a:off x="3860237" y="5513950"/>
                <a:ext cx="5421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pt-BR" i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pt-BR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, </a:t>
                </a:r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 os valores da margem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BFF78345-61E9-4E42-88C1-0B7B54F1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37" y="5513950"/>
                <a:ext cx="5421612" cy="369332"/>
              </a:xfrm>
              <a:prstGeom prst="rect">
                <a:avLst/>
              </a:prstGeom>
              <a:blipFill>
                <a:blip r:embed="rId6"/>
                <a:stretch>
                  <a:fillRect t="-11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AD803607-8100-425D-BCE3-E97B6A2B872F}"/>
                  </a:ext>
                </a:extLst>
              </p:cNvPr>
              <p:cNvSpPr/>
              <p:nvPr/>
            </p:nvSpPr>
            <p:spPr>
              <a:xfrm>
                <a:off x="5655337" y="2434981"/>
                <a:ext cx="2766499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Eq.3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)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⋅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r>
                  <a:rPr lang="pt-BR" dirty="0"/>
                  <a:t>                      </a:t>
                </a:r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AD803607-8100-425D-BCE3-E97B6A2B8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337" y="2434981"/>
                <a:ext cx="2766499" cy="484748"/>
              </a:xfrm>
              <a:prstGeom prst="rect">
                <a:avLst/>
              </a:prstGeom>
              <a:blipFill>
                <a:blip r:embed="rId7"/>
                <a:stretch>
                  <a:fillRect l="-1982" t="-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>
            <a:extLst>
              <a:ext uri="{FF2B5EF4-FFF2-40B4-BE49-F238E27FC236}">
                <a16:creationId xmlns:a16="http://schemas.microsoft.com/office/drawing/2014/main" id="{0D771DE2-F631-4854-8335-0244F7FF0653}"/>
              </a:ext>
            </a:extLst>
          </p:cNvPr>
          <p:cNvSpPr/>
          <p:nvPr/>
        </p:nvSpPr>
        <p:spPr>
          <a:xfrm>
            <a:off x="3910956" y="5513950"/>
            <a:ext cx="2244749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B12D2B99-F1FE-4B4F-9A82-7E9853FE8CDF}"/>
              </a:ext>
            </a:extLst>
          </p:cNvPr>
          <p:cNvCxnSpPr/>
          <p:nvPr/>
        </p:nvCxnSpPr>
        <p:spPr>
          <a:xfrm>
            <a:off x="4289198" y="5883282"/>
            <a:ext cx="562945" cy="2726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C5F68867-7264-44A9-BE13-7B0AEB3B2571}"/>
              </a:ext>
            </a:extLst>
          </p:cNvPr>
          <p:cNvSpPr/>
          <p:nvPr/>
        </p:nvSpPr>
        <p:spPr>
          <a:xfrm>
            <a:off x="4820918" y="6012272"/>
            <a:ext cx="14141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Regra de decisão</a:t>
            </a:r>
            <a:endParaRPr lang="pt-B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4CBFE698-F769-4B6E-817C-C8CD8C8CE5DD}"/>
                  </a:ext>
                </a:extLst>
              </p:cNvPr>
              <p:cNvSpPr/>
              <p:nvPr/>
            </p:nvSpPr>
            <p:spPr>
              <a:xfrm>
                <a:off x="6304121" y="1850862"/>
                <a:ext cx="1312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Distância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4CBFE698-F769-4B6E-817C-C8CD8C8CE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121" y="1850862"/>
                <a:ext cx="1312475" cy="369332"/>
              </a:xfrm>
              <a:prstGeom prst="rect">
                <a:avLst/>
              </a:prstGeom>
              <a:blipFill>
                <a:blip r:embed="rId8"/>
                <a:stretch>
                  <a:fillRect l="-372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59A98AFC-651A-4A6F-AAF7-8C8289F725B7}"/>
                  </a:ext>
                </a:extLst>
              </p:cNvPr>
              <p:cNvSpPr/>
              <p:nvPr/>
            </p:nvSpPr>
            <p:spPr>
              <a:xfrm>
                <a:off x="910782" y="6232773"/>
                <a:ext cx="2416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Eq.2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t-BR" i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59A98AFC-651A-4A6F-AAF7-8C8289F72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82" y="6232773"/>
                <a:ext cx="2416880" cy="369332"/>
              </a:xfrm>
              <a:prstGeom prst="rect">
                <a:avLst/>
              </a:prstGeom>
              <a:blipFill>
                <a:blip r:embed="rId9"/>
                <a:stretch>
                  <a:fillRect l="-2015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tângulo 29">
            <a:extLst>
              <a:ext uri="{FF2B5EF4-FFF2-40B4-BE49-F238E27FC236}">
                <a16:creationId xmlns:a16="http://schemas.microsoft.com/office/drawing/2014/main" id="{63399616-588F-472B-AB84-E5370C9BBC08}"/>
              </a:ext>
            </a:extLst>
          </p:cNvPr>
          <p:cNvSpPr/>
          <p:nvPr/>
        </p:nvSpPr>
        <p:spPr>
          <a:xfrm>
            <a:off x="5439532" y="3270412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Substituindo em Eq.2 em Eq.3 </a:t>
            </a:r>
            <a:endParaRPr lang="pt-BR" dirty="0"/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663CF508-2EA5-40A6-8CE6-66A0CCF6A9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295" y="3876992"/>
            <a:ext cx="1733550" cy="695325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123E6F03-1614-426A-A89E-4C61044D16F2}"/>
              </a:ext>
            </a:extLst>
          </p:cNvPr>
          <p:cNvSpPr/>
          <p:nvPr/>
        </p:nvSpPr>
        <p:spPr>
          <a:xfrm>
            <a:off x="5568068" y="403998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Eq.4</a:t>
            </a:r>
            <a:endParaRPr lang="pt-BR" dirty="0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18086E8E-4210-4448-AB06-06403ECA560A}"/>
              </a:ext>
            </a:extLst>
          </p:cNvPr>
          <p:cNvCxnSpPr>
            <a:cxnSpLocks/>
          </p:cNvCxnSpPr>
          <p:nvPr/>
        </p:nvCxnSpPr>
        <p:spPr>
          <a:xfrm>
            <a:off x="7895845" y="4212198"/>
            <a:ext cx="338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m 39">
            <a:extLst>
              <a:ext uri="{FF2B5EF4-FFF2-40B4-BE49-F238E27FC236}">
                <a16:creationId xmlns:a16="http://schemas.microsoft.com/office/drawing/2014/main" id="{D5298FC8-B0F9-4757-A3D4-1CB79CC066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184" r="70668"/>
          <a:stretch/>
        </p:blipFill>
        <p:spPr>
          <a:xfrm>
            <a:off x="8364363" y="3892988"/>
            <a:ext cx="508489" cy="638420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8583CC55-A3E5-461E-9779-F5F705C4E49A}"/>
              </a:ext>
            </a:extLst>
          </p:cNvPr>
          <p:cNvSpPr/>
          <p:nvPr/>
        </p:nvSpPr>
        <p:spPr>
          <a:xfrm>
            <a:off x="8473016" y="3871201"/>
            <a:ext cx="478894" cy="6384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11C56703-EEA8-4164-9D48-0E3BFCAB96EB}"/>
              </a:ext>
            </a:extLst>
          </p:cNvPr>
          <p:cNvCxnSpPr>
            <a:stCxn id="41" idx="2"/>
          </p:cNvCxnSpPr>
          <p:nvPr/>
        </p:nvCxnSpPr>
        <p:spPr>
          <a:xfrm rot="16200000" flipH="1">
            <a:off x="8716156" y="4505928"/>
            <a:ext cx="232061" cy="2394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4E96D131-1475-4DF8-80D2-8AF649698D47}"/>
              </a:ext>
            </a:extLst>
          </p:cNvPr>
          <p:cNvSpPr/>
          <p:nvPr/>
        </p:nvSpPr>
        <p:spPr>
          <a:xfrm>
            <a:off x="8951909" y="4557017"/>
            <a:ext cx="2465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Distância </a:t>
            </a:r>
            <a:r>
              <a:rPr lang="pt-B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mínina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entre H1 e H2</a:t>
            </a:r>
            <a:endParaRPr lang="pt-BR" sz="1400" dirty="0"/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AA0094EA-95DE-40E0-B6D1-F97AEA3C2D65}"/>
              </a:ext>
            </a:extLst>
          </p:cNvPr>
          <p:cNvCxnSpPr>
            <a:stCxn id="27" idx="2"/>
          </p:cNvCxnSpPr>
          <p:nvPr/>
        </p:nvCxnSpPr>
        <p:spPr>
          <a:xfrm rot="16200000" flipH="1">
            <a:off x="7648848" y="2941031"/>
            <a:ext cx="140557" cy="2179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46">
            <a:extLst>
              <a:ext uri="{FF2B5EF4-FFF2-40B4-BE49-F238E27FC236}">
                <a16:creationId xmlns:a16="http://schemas.microsoft.com/office/drawing/2014/main" id="{89571471-E7CD-49EB-8802-721CC608FFA4}"/>
              </a:ext>
            </a:extLst>
          </p:cNvPr>
          <p:cNvSpPr/>
          <p:nvPr/>
        </p:nvSpPr>
        <p:spPr>
          <a:xfrm>
            <a:off x="7754593" y="2929568"/>
            <a:ext cx="11762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Vetor unitário</a:t>
            </a:r>
            <a:endParaRPr lang="pt-BR" sz="1400" dirty="0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998DFBCD-AAE1-41B9-917B-C9102B8E8106}"/>
              </a:ext>
            </a:extLst>
          </p:cNvPr>
          <p:cNvCxnSpPr>
            <a:cxnSpLocks/>
          </p:cNvCxnSpPr>
          <p:nvPr/>
        </p:nvCxnSpPr>
        <p:spPr>
          <a:xfrm>
            <a:off x="6451001" y="4271760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49685579-213A-4DC3-9568-2B97A3EE428E}"/>
              </a:ext>
            </a:extLst>
          </p:cNvPr>
          <p:cNvCxnSpPr>
            <a:cxnSpLocks/>
          </p:cNvCxnSpPr>
          <p:nvPr/>
        </p:nvCxnSpPr>
        <p:spPr>
          <a:xfrm>
            <a:off x="4288398" y="5626419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AC697B0C-6569-4AD7-82A6-A3CD1D2FFF4E}"/>
              </a:ext>
            </a:extLst>
          </p:cNvPr>
          <p:cNvCxnSpPr>
            <a:cxnSpLocks/>
          </p:cNvCxnSpPr>
          <p:nvPr/>
        </p:nvCxnSpPr>
        <p:spPr>
          <a:xfrm>
            <a:off x="1635292" y="5465432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84F4E658-F918-4772-87C0-744F95C2A23E}"/>
              </a:ext>
            </a:extLst>
          </p:cNvPr>
          <p:cNvCxnSpPr>
            <a:cxnSpLocks/>
          </p:cNvCxnSpPr>
          <p:nvPr/>
        </p:nvCxnSpPr>
        <p:spPr>
          <a:xfrm>
            <a:off x="1963769" y="5474859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5D119FA-2D46-4E6B-A144-E7CF14A48A6E}"/>
              </a:ext>
            </a:extLst>
          </p:cNvPr>
          <p:cNvCxnSpPr>
            <a:cxnSpLocks/>
          </p:cNvCxnSpPr>
          <p:nvPr/>
        </p:nvCxnSpPr>
        <p:spPr>
          <a:xfrm>
            <a:off x="1635292" y="5745751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FDA971A8-D4DF-4ACE-86FB-CBB72753506E}"/>
              </a:ext>
            </a:extLst>
          </p:cNvPr>
          <p:cNvCxnSpPr>
            <a:cxnSpLocks/>
          </p:cNvCxnSpPr>
          <p:nvPr/>
        </p:nvCxnSpPr>
        <p:spPr>
          <a:xfrm>
            <a:off x="1976228" y="5749810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B0378888-F8E5-4C63-8EFA-A6E784A5CFEB}"/>
              </a:ext>
            </a:extLst>
          </p:cNvPr>
          <p:cNvCxnSpPr>
            <a:cxnSpLocks/>
          </p:cNvCxnSpPr>
          <p:nvPr/>
        </p:nvCxnSpPr>
        <p:spPr>
          <a:xfrm>
            <a:off x="1997906" y="6345572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1A8CE7D3-E799-41E2-AF21-8AEDA23CE1D3}"/>
              </a:ext>
            </a:extLst>
          </p:cNvPr>
          <p:cNvCxnSpPr>
            <a:cxnSpLocks/>
          </p:cNvCxnSpPr>
          <p:nvPr/>
        </p:nvCxnSpPr>
        <p:spPr>
          <a:xfrm>
            <a:off x="2518970" y="6336145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73A2B47B-8FB4-4E0F-B741-3CA2BF7F6F35}"/>
              </a:ext>
            </a:extLst>
          </p:cNvPr>
          <p:cNvCxnSpPr>
            <a:cxnSpLocks/>
          </p:cNvCxnSpPr>
          <p:nvPr/>
        </p:nvCxnSpPr>
        <p:spPr>
          <a:xfrm>
            <a:off x="4589524" y="5626419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0A4323B6-8052-431B-A878-9DA6D9444AAB}"/>
              </a:ext>
            </a:extLst>
          </p:cNvPr>
          <p:cNvCxnSpPr>
            <a:cxnSpLocks/>
          </p:cNvCxnSpPr>
          <p:nvPr/>
        </p:nvCxnSpPr>
        <p:spPr>
          <a:xfrm>
            <a:off x="7560476" y="2707105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ED097D60-2297-411E-8BF9-83A140624185}"/>
              </a:ext>
            </a:extLst>
          </p:cNvPr>
          <p:cNvCxnSpPr>
            <a:cxnSpLocks/>
          </p:cNvCxnSpPr>
          <p:nvPr/>
        </p:nvCxnSpPr>
        <p:spPr>
          <a:xfrm>
            <a:off x="8646916" y="4234787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BB170E87-88E4-41EA-9233-3E39E82DF399}"/>
              </a:ext>
            </a:extLst>
          </p:cNvPr>
          <p:cNvCxnSpPr>
            <a:cxnSpLocks/>
          </p:cNvCxnSpPr>
          <p:nvPr/>
        </p:nvCxnSpPr>
        <p:spPr>
          <a:xfrm>
            <a:off x="6432147" y="2570760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D7DFD4EC-3E94-43D7-A971-B958EABCE0D5}"/>
              </a:ext>
            </a:extLst>
          </p:cNvPr>
          <p:cNvCxnSpPr>
            <a:cxnSpLocks/>
          </p:cNvCxnSpPr>
          <p:nvPr/>
        </p:nvCxnSpPr>
        <p:spPr>
          <a:xfrm>
            <a:off x="6910841" y="2586855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6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7" grpId="0"/>
      <p:bldP spid="21" grpId="0"/>
      <p:bldP spid="22" grpId="0" animBg="1"/>
      <p:bldP spid="25" grpId="0"/>
      <p:bldP spid="26" grpId="0"/>
      <p:bldP spid="29" grpId="0"/>
      <p:bldP spid="30" grpId="0"/>
      <p:bldP spid="38" grpId="0"/>
      <p:bldP spid="41" grpId="0" animBg="1"/>
      <p:bldP spid="44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86371C6-2AC2-4F3A-BD43-0CD68D1C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Máquinas de Vetores de Suporte- MVS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63E7D59-3F46-4347-AD27-25061285B5A8}"/>
              </a:ext>
            </a:extLst>
          </p:cNvPr>
          <p:cNvSpPr/>
          <p:nvPr/>
        </p:nvSpPr>
        <p:spPr>
          <a:xfrm>
            <a:off x="1813087" y="1355599"/>
            <a:ext cx="9341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59B7886-5A26-4B18-B18F-30B7DBF04614}"/>
              </a:ext>
            </a:extLst>
          </p:cNvPr>
          <p:cNvSpPr txBox="1">
            <a:spLocks/>
          </p:cNvSpPr>
          <p:nvPr/>
        </p:nvSpPr>
        <p:spPr>
          <a:xfrm>
            <a:off x="1616438" y="1386254"/>
            <a:ext cx="10242938" cy="857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Classificador linear com margem ótima de separação e com minimização de erros.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Problema algébrico de otimização.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4F335A6-A378-41F5-BD36-0C7F87F46B47}"/>
                  </a:ext>
                </a:extLst>
              </p:cNvPr>
              <p:cNvSpPr/>
              <p:nvPr/>
            </p:nvSpPr>
            <p:spPr>
              <a:xfrm>
                <a:off x="1971621" y="2256628"/>
                <a:ext cx="1633589" cy="512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Maximizar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D4F335A6-A378-41F5-BD36-0C7F87F46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21" y="2256628"/>
                <a:ext cx="1633589" cy="512641"/>
              </a:xfrm>
              <a:prstGeom prst="rect">
                <a:avLst/>
              </a:prstGeom>
              <a:blipFill>
                <a:blip r:embed="rId2"/>
                <a:stretch>
                  <a:fillRect l="-2985" b="-1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B769BEC1-54E9-4EBD-AB1B-7EB314BE420E}"/>
                  </a:ext>
                </a:extLst>
              </p:cNvPr>
              <p:cNvSpPr/>
              <p:nvPr/>
            </p:nvSpPr>
            <p:spPr>
              <a:xfrm>
                <a:off x="4241068" y="2256628"/>
                <a:ext cx="1043684" cy="512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B769BEC1-54E9-4EBD-AB1B-7EB314BE4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068" y="2256628"/>
                <a:ext cx="1043684" cy="512063"/>
              </a:xfrm>
              <a:prstGeom prst="rect">
                <a:avLst/>
              </a:prstGeom>
              <a:blipFill>
                <a:blip r:embed="rId3"/>
                <a:stretch>
                  <a:fillRect l="-5263" b="-1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518B6014-49E0-4C51-A32B-569602BB4E67}"/>
                  </a:ext>
                </a:extLst>
              </p:cNvPr>
              <p:cNvSpPr/>
              <p:nvPr/>
            </p:nvSpPr>
            <p:spPr>
              <a:xfrm>
                <a:off x="5917043" y="2327993"/>
                <a:ext cx="990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518B6014-49E0-4C51-A32B-569602BB4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43" y="2327993"/>
                <a:ext cx="990207" cy="369332"/>
              </a:xfrm>
              <a:prstGeom prst="rect">
                <a:avLst/>
              </a:prstGeom>
              <a:blipFill>
                <a:blip r:embed="rId4"/>
                <a:stretch>
                  <a:fillRect l="-5556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>
            <a:extLst>
              <a:ext uri="{FF2B5EF4-FFF2-40B4-BE49-F238E27FC236}">
                <a16:creationId xmlns:a16="http://schemas.microsoft.com/office/drawing/2014/main" id="{96D2929A-8C11-44FB-82DE-9E0F68AD870E}"/>
              </a:ext>
            </a:extLst>
          </p:cNvPr>
          <p:cNvSpPr/>
          <p:nvPr/>
        </p:nvSpPr>
        <p:spPr>
          <a:xfrm>
            <a:off x="6960359" y="23410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15AE2C8-D519-4FFA-860D-25691F6F5F1E}"/>
                  </a:ext>
                </a:extLst>
              </p:cNvPr>
              <p:cNvSpPr txBox="1"/>
              <p:nvPr/>
            </p:nvSpPr>
            <p:spPr>
              <a:xfrm>
                <a:off x="7539541" y="2330159"/>
                <a:ext cx="1063561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pt-BR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15AE2C8-D519-4FFA-860D-25691F6F5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541" y="2330159"/>
                <a:ext cx="1063561" cy="391133"/>
              </a:xfrm>
              <a:prstGeom prst="rect">
                <a:avLst/>
              </a:prstGeom>
              <a:blipFill>
                <a:blip r:embed="rId5"/>
                <a:stretch>
                  <a:fillRect l="-13793" t="-6250" r="-3448" b="-21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2C39EE7-5D40-4AF5-9F85-ECEB2A8EF830}"/>
              </a:ext>
            </a:extLst>
          </p:cNvPr>
          <p:cNvCxnSpPr/>
          <p:nvPr/>
        </p:nvCxnSpPr>
        <p:spPr>
          <a:xfrm>
            <a:off x="3695307" y="2512659"/>
            <a:ext cx="414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D04051E-89C6-4D09-90E1-193621FD7B6D}"/>
              </a:ext>
            </a:extLst>
          </p:cNvPr>
          <p:cNvCxnSpPr/>
          <p:nvPr/>
        </p:nvCxnSpPr>
        <p:spPr>
          <a:xfrm>
            <a:off x="5431410" y="2500504"/>
            <a:ext cx="414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83FF96E7-F716-416B-9DE9-1F89A26D3A9E}"/>
              </a:ext>
            </a:extLst>
          </p:cNvPr>
          <p:cNvSpPr txBox="1">
            <a:spLocks/>
          </p:cNvSpPr>
          <p:nvPr/>
        </p:nvSpPr>
        <p:spPr>
          <a:xfrm>
            <a:off x="1616438" y="2953590"/>
            <a:ext cx="10242938" cy="106223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As restrições nas Eq.1 asseguram que não haja dados de treinamento entre as margens de separação das classes.</a:t>
            </a:r>
          </a:p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Problema algébrico de otimização, solucionados através dos multiplicadores de Lagrange.</a:t>
            </a:r>
          </a:p>
          <a:p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5CC35F5-F0EA-433B-A713-B0F9A0D7B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075" y="4200141"/>
            <a:ext cx="3981450" cy="70485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1E7FF83-E6B8-4AD1-A1C8-8F208DFF1B06}"/>
              </a:ext>
            </a:extLst>
          </p:cNvPr>
          <p:cNvGrpSpPr/>
          <p:nvPr/>
        </p:nvGrpSpPr>
        <p:grpSpPr>
          <a:xfrm>
            <a:off x="3654369" y="5169978"/>
            <a:ext cx="2415725" cy="685800"/>
            <a:chOff x="4491525" y="5159501"/>
            <a:chExt cx="2415725" cy="685800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9F67FFC4-2F61-4E5B-9781-4F82A71B694E}"/>
                </a:ext>
              </a:extLst>
            </p:cNvPr>
            <p:cNvGrpSpPr/>
            <p:nvPr/>
          </p:nvGrpSpPr>
          <p:grpSpPr>
            <a:xfrm>
              <a:off x="4491525" y="5159501"/>
              <a:ext cx="1879770" cy="685800"/>
              <a:chOff x="2408628" y="5347908"/>
              <a:chExt cx="1879770" cy="6858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CaixaDeTexto 23">
                    <a:extLst>
                      <a:ext uri="{FF2B5EF4-FFF2-40B4-BE49-F238E27FC236}">
                        <a16:creationId xmlns:a16="http://schemas.microsoft.com/office/drawing/2014/main" id="{62CDADF5-D73C-4ED1-B551-D3E32536EB7E}"/>
                      </a:ext>
                    </a:extLst>
                  </p:cNvPr>
                  <p:cNvSpPr txBox="1"/>
                  <p:nvPr/>
                </p:nvSpPr>
                <p:spPr>
                  <a:xfrm>
                    <a:off x="2408628" y="5487387"/>
                    <a:ext cx="1239447" cy="4068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pt-BR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a14:m>
                    <a:r>
                      <a:rPr lang="pt-BR" dirty="0"/>
                      <a:t> -</a:t>
                    </a:r>
                  </a:p>
                </p:txBody>
              </p:sp>
            </mc:Choice>
            <mc:Fallback xmlns="">
              <p:sp>
                <p:nvSpPr>
                  <p:cNvPr id="24" name="CaixaDeTexto 23">
                    <a:extLst>
                      <a:ext uri="{FF2B5EF4-FFF2-40B4-BE49-F238E27FC236}">
                        <a16:creationId xmlns:a16="http://schemas.microsoft.com/office/drawing/2014/main" id="{62CDADF5-D73C-4ED1-B551-D3E32536E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8628" y="5487387"/>
                    <a:ext cx="1239447" cy="4068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902" t="-4478" b="-1641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323F6555-E5D6-448E-A38E-E4CB2243C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9698" y="5347908"/>
                <a:ext cx="1028700" cy="6858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tângulo 27">
                  <a:extLst>
                    <a:ext uri="{FF2B5EF4-FFF2-40B4-BE49-F238E27FC236}">
                      <a16:creationId xmlns:a16="http://schemas.microsoft.com/office/drawing/2014/main" id="{49A5DB54-F67B-4677-9DE4-56A5BE930A8B}"/>
                    </a:ext>
                  </a:extLst>
                </p:cNvPr>
                <p:cNvSpPr/>
                <p:nvPr/>
              </p:nvSpPr>
              <p:spPr>
                <a:xfrm>
                  <a:off x="6292979" y="5317735"/>
                  <a:ext cx="6142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pt-BR" dirty="0"/>
                    <a:t> </a:t>
                  </a:r>
                </a:p>
              </p:txBody>
            </p:sp>
          </mc:Choice>
          <mc:Fallback xmlns="">
            <p:sp>
              <p:nvSpPr>
                <p:cNvPr id="28" name="Retângulo 27">
                  <a:extLst>
                    <a:ext uri="{FF2B5EF4-FFF2-40B4-BE49-F238E27FC236}">
                      <a16:creationId xmlns:a16="http://schemas.microsoft.com/office/drawing/2014/main" id="{49A5DB54-F67B-4677-9DE4-56A5BE930A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979" y="5317735"/>
                  <a:ext cx="61427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693E4465-64A6-4A03-9EEB-A7F56E9FB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7250" y="5126163"/>
            <a:ext cx="1609725" cy="752475"/>
          </a:xfrm>
          <a:prstGeom prst="rect">
            <a:avLst/>
          </a:prstGeom>
        </p:spPr>
      </p:pic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4E82605-34A1-474C-8CFD-48E430AA01CD}"/>
              </a:ext>
            </a:extLst>
          </p:cNvPr>
          <p:cNvCxnSpPr/>
          <p:nvPr/>
        </p:nvCxnSpPr>
        <p:spPr>
          <a:xfrm>
            <a:off x="6266558" y="5502401"/>
            <a:ext cx="414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1B9FDB95-9971-4979-99AC-AF4263060F6A}"/>
              </a:ext>
            </a:extLst>
          </p:cNvPr>
          <p:cNvSpPr/>
          <p:nvPr/>
        </p:nvSpPr>
        <p:spPr>
          <a:xfrm>
            <a:off x="6907250" y="5089312"/>
            <a:ext cx="1695852" cy="766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F2D5B070-D1D8-4BCA-A8E6-EA5848A233BE}"/>
                  </a:ext>
                </a:extLst>
              </p:cNvPr>
              <p:cNvSpPr/>
              <p:nvPr/>
            </p:nvSpPr>
            <p:spPr>
              <a:xfrm>
                <a:off x="8662315" y="5209787"/>
                <a:ext cx="27274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O vetor w é uma soma linear de alguns vetores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</a:t>
                </a:r>
                <a:endParaRPr lang="pt-BR" dirty="0"/>
              </a:p>
            </p:txBody>
          </p:sp>
        </mc:Choice>
        <mc:Fallback xmlns="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F2D5B070-D1D8-4BCA-A8E6-EA5848A23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15" y="5209787"/>
                <a:ext cx="2727488" cy="646331"/>
              </a:xfrm>
              <a:prstGeom prst="rect">
                <a:avLst/>
              </a:prstGeom>
              <a:blipFill>
                <a:blip r:embed="rId11"/>
                <a:stretch>
                  <a:fillRect l="-2013"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03513E2A-27C8-4C12-9DED-A63DF42EDBB2}"/>
              </a:ext>
            </a:extLst>
          </p:cNvPr>
          <p:cNvCxnSpPr/>
          <p:nvPr/>
        </p:nvCxnSpPr>
        <p:spPr>
          <a:xfrm>
            <a:off x="8245374" y="5417306"/>
            <a:ext cx="65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B04171EA-081B-4650-91B6-7902EFF26283}"/>
              </a:ext>
            </a:extLst>
          </p:cNvPr>
          <p:cNvCxnSpPr>
            <a:cxnSpLocks/>
          </p:cNvCxnSpPr>
          <p:nvPr/>
        </p:nvCxnSpPr>
        <p:spPr>
          <a:xfrm>
            <a:off x="4285006" y="5437883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EC3D1F1C-DB18-41B1-A22F-CEE4561E3C04}"/>
              </a:ext>
            </a:extLst>
          </p:cNvPr>
          <p:cNvCxnSpPr>
            <a:cxnSpLocks/>
          </p:cNvCxnSpPr>
          <p:nvPr/>
        </p:nvCxnSpPr>
        <p:spPr>
          <a:xfrm>
            <a:off x="7052590" y="5419595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5B5D2EAE-2F3C-47DC-AA57-99244B0C881F}"/>
              </a:ext>
            </a:extLst>
          </p:cNvPr>
          <p:cNvCxnSpPr>
            <a:cxnSpLocks/>
          </p:cNvCxnSpPr>
          <p:nvPr/>
        </p:nvCxnSpPr>
        <p:spPr>
          <a:xfrm>
            <a:off x="3287335" y="2540940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6738CD8B-D063-4EE2-9D62-3C196DDEE408}"/>
              </a:ext>
            </a:extLst>
          </p:cNvPr>
          <p:cNvCxnSpPr>
            <a:cxnSpLocks/>
          </p:cNvCxnSpPr>
          <p:nvPr/>
        </p:nvCxnSpPr>
        <p:spPr>
          <a:xfrm>
            <a:off x="4978746" y="2550555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3BC2B2E9-1FE5-4D49-B1DA-4A145F39D4ED}"/>
              </a:ext>
            </a:extLst>
          </p:cNvPr>
          <p:cNvCxnSpPr>
            <a:cxnSpLocks/>
          </p:cNvCxnSpPr>
          <p:nvPr/>
        </p:nvCxnSpPr>
        <p:spPr>
          <a:xfrm>
            <a:off x="8214711" y="2453557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FE56EE57-CA1D-45A7-AAC7-EBDDCBB2B123}"/>
              </a:ext>
            </a:extLst>
          </p:cNvPr>
          <p:cNvCxnSpPr>
            <a:cxnSpLocks/>
          </p:cNvCxnSpPr>
          <p:nvPr/>
        </p:nvCxnSpPr>
        <p:spPr>
          <a:xfrm>
            <a:off x="6539584" y="2444319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94233BB3-DCF7-4AA4-AC89-F01CB0B2BFD6}"/>
              </a:ext>
            </a:extLst>
          </p:cNvPr>
          <p:cNvCxnSpPr>
            <a:cxnSpLocks/>
          </p:cNvCxnSpPr>
          <p:nvPr/>
        </p:nvCxnSpPr>
        <p:spPr>
          <a:xfrm>
            <a:off x="5391084" y="5437883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E3720DE-C8E6-4D02-A6E1-F7AE02C23FA1}"/>
              </a:ext>
            </a:extLst>
          </p:cNvPr>
          <p:cNvCxnSpPr>
            <a:cxnSpLocks/>
          </p:cNvCxnSpPr>
          <p:nvPr/>
        </p:nvCxnSpPr>
        <p:spPr>
          <a:xfrm>
            <a:off x="5037454" y="4468493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6932E4C9-84B5-4B02-BF6D-3AC14FAB7E42}"/>
              </a:ext>
            </a:extLst>
          </p:cNvPr>
          <p:cNvCxnSpPr>
            <a:cxnSpLocks/>
          </p:cNvCxnSpPr>
          <p:nvPr/>
        </p:nvCxnSpPr>
        <p:spPr>
          <a:xfrm>
            <a:off x="6412269" y="4478108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F35DA43A-05AE-4D69-B1A1-B10F1A56FD92}"/>
              </a:ext>
            </a:extLst>
          </p:cNvPr>
          <p:cNvCxnSpPr>
            <a:cxnSpLocks/>
          </p:cNvCxnSpPr>
          <p:nvPr/>
        </p:nvCxnSpPr>
        <p:spPr>
          <a:xfrm>
            <a:off x="6554023" y="4478108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9BDA9B88-0288-4E3F-B342-C92B707F128B}"/>
              </a:ext>
            </a:extLst>
          </p:cNvPr>
          <p:cNvCxnSpPr>
            <a:cxnSpLocks/>
          </p:cNvCxnSpPr>
          <p:nvPr/>
        </p:nvCxnSpPr>
        <p:spPr>
          <a:xfrm>
            <a:off x="3768102" y="5558963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6232E9D1-5C6A-4868-B298-AAC471121A4D}"/>
              </a:ext>
            </a:extLst>
          </p:cNvPr>
          <p:cNvCxnSpPr>
            <a:cxnSpLocks/>
          </p:cNvCxnSpPr>
          <p:nvPr/>
        </p:nvCxnSpPr>
        <p:spPr>
          <a:xfrm>
            <a:off x="4138368" y="6270490"/>
            <a:ext cx="990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6A9B58E7-F295-4391-BDB3-5D5AE03908AD}"/>
                  </a:ext>
                </a:extLst>
              </p:cNvPr>
              <p:cNvSpPr/>
              <p:nvPr/>
            </p:nvSpPr>
            <p:spPr>
              <a:xfrm>
                <a:off x="3146911" y="5995257"/>
                <a:ext cx="1430921" cy="531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5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t-BR" sz="15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1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BR" sz="15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1500" dirty="0"/>
              </a:p>
            </p:txBody>
          </p:sp>
        </mc:Choice>
        <mc:Fallback xmlns="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6A9B58E7-F295-4391-BDB3-5D5AE0390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911" y="5995257"/>
                <a:ext cx="1430921" cy="5312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Imagem 58">
            <a:extLst>
              <a:ext uri="{FF2B5EF4-FFF2-40B4-BE49-F238E27FC236}">
                <a16:creationId xmlns:a16="http://schemas.microsoft.com/office/drawing/2014/main" id="{5CAE38C6-CA50-4006-B021-595A6144F8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1260" y="5913835"/>
            <a:ext cx="1200150" cy="752475"/>
          </a:xfrm>
          <a:prstGeom prst="rect">
            <a:avLst/>
          </a:prstGeom>
        </p:spPr>
      </p:pic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5B7E443B-B996-4DF2-8A18-36B40AC770D6}"/>
              </a:ext>
            </a:extLst>
          </p:cNvPr>
          <p:cNvCxnSpPr/>
          <p:nvPr/>
        </p:nvCxnSpPr>
        <p:spPr>
          <a:xfrm>
            <a:off x="6254396" y="6290072"/>
            <a:ext cx="414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m 60">
            <a:extLst>
              <a:ext uri="{FF2B5EF4-FFF2-40B4-BE49-F238E27FC236}">
                <a16:creationId xmlns:a16="http://schemas.microsoft.com/office/drawing/2014/main" id="{CC6680F0-5524-4F2F-B6B3-F12542A9EF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9466" y="5978483"/>
            <a:ext cx="1200150" cy="752475"/>
          </a:xfrm>
          <a:prstGeom prst="rect">
            <a:avLst/>
          </a:prstGeom>
        </p:spPr>
      </p:pic>
      <p:sp>
        <p:nvSpPr>
          <p:cNvPr id="62" name="Retângulo 61">
            <a:extLst>
              <a:ext uri="{FF2B5EF4-FFF2-40B4-BE49-F238E27FC236}">
                <a16:creationId xmlns:a16="http://schemas.microsoft.com/office/drawing/2014/main" id="{CE5ED01D-BDCC-4885-9636-9BE03E9AA69A}"/>
              </a:ext>
            </a:extLst>
          </p:cNvPr>
          <p:cNvSpPr/>
          <p:nvPr/>
        </p:nvSpPr>
        <p:spPr>
          <a:xfrm>
            <a:off x="3146911" y="4376287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Eq.5</a:t>
            </a:r>
            <a:endParaRPr lang="pt-BR" dirty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E14C998F-B10D-4052-BE90-771D8E33A74D}"/>
              </a:ext>
            </a:extLst>
          </p:cNvPr>
          <p:cNvSpPr/>
          <p:nvPr/>
        </p:nvSpPr>
        <p:spPr>
          <a:xfrm>
            <a:off x="2970654" y="5309457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Eq.6</a:t>
            </a:r>
            <a:endParaRPr lang="pt-BR" dirty="0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F5112599-2C6A-4631-9AFA-7DC8F01DF704}"/>
              </a:ext>
            </a:extLst>
          </p:cNvPr>
          <p:cNvSpPr/>
          <p:nvPr/>
        </p:nvSpPr>
        <p:spPr>
          <a:xfrm>
            <a:off x="2970653" y="6030067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Eq.7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26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11" grpId="0"/>
      <p:bldP spid="13" grpId="0"/>
      <p:bldP spid="15" grpId="0"/>
      <p:bldP spid="16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77503" y="731917"/>
            <a:ext cx="2005855" cy="564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</p:txBody>
      </p:sp>
      <p:sp>
        <p:nvSpPr>
          <p:cNvPr id="2" name="Retângulo 1"/>
          <p:cNvSpPr/>
          <p:nvPr/>
        </p:nvSpPr>
        <p:spPr>
          <a:xfrm>
            <a:off x="1539288" y="3799002"/>
            <a:ext cx="9880979" cy="2516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OBJETIVOS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JUSTIFICATIVA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REVISÃO BIBLIOGRÁFICA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3.MATERIAIS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METODOLOGIA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4.1SISTEMA DE AQUISIÇÃO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 SISTEMA DE IMPLEMENTAÇÃO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RESULTADOS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CONCLUSÃO E TRABALHOS FUTUROS</a:t>
            </a: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 descr="Resultado de imagem para uema">
            <a:extLst>
              <a:ext uri="{FF2B5EF4-FFF2-40B4-BE49-F238E27FC236}">
                <a16:creationId xmlns:a16="http://schemas.microsoft.com/office/drawing/2014/main" id="{040651B1-3106-4332-89E5-A077FA489F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724" y="6273590"/>
            <a:ext cx="1760687" cy="649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34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86371C6-2AC2-4F3A-BD43-0CD68D1C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Máquinas de Vetores de Suporte- MVS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63E7D59-3F46-4347-AD27-25061285B5A8}"/>
              </a:ext>
            </a:extLst>
          </p:cNvPr>
          <p:cNvSpPr/>
          <p:nvPr/>
        </p:nvSpPr>
        <p:spPr>
          <a:xfrm>
            <a:off x="1868616" y="1347296"/>
            <a:ext cx="9341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83FF96E7-F716-416B-9DE9-1F89A26D3A9E}"/>
              </a:ext>
            </a:extLst>
          </p:cNvPr>
          <p:cNvSpPr txBox="1">
            <a:spLocks/>
          </p:cNvSpPr>
          <p:nvPr/>
        </p:nvSpPr>
        <p:spPr>
          <a:xfrm>
            <a:off x="1616438" y="1369348"/>
            <a:ext cx="10242938" cy="6193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Substituindo a Eq.6 e Eq.7 na Eq.5 temos o seguinte problema de otimização.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A1311884-0F75-40E7-ADCC-0F4C22313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48" y="2144112"/>
            <a:ext cx="2581275" cy="70485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2D6F1F2A-7830-41E3-972A-9937893A7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3"/>
          <a:stretch/>
        </p:blipFill>
        <p:spPr>
          <a:xfrm>
            <a:off x="6737907" y="2257839"/>
            <a:ext cx="3311066" cy="6000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492E4288-9826-444A-BD23-699D5D246DBA}"/>
              </a:ext>
            </a:extLst>
          </p:cNvPr>
          <p:cNvSpPr/>
          <p:nvPr/>
        </p:nvSpPr>
        <p:spPr>
          <a:xfrm>
            <a:off x="2701464" y="2311871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Eq.8</a:t>
            </a:r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9670A7BB-EF0A-45C1-ACEF-60B6A7FDEAB4}"/>
              </a:ext>
            </a:extLst>
          </p:cNvPr>
          <p:cNvSpPr/>
          <p:nvPr/>
        </p:nvSpPr>
        <p:spPr>
          <a:xfrm>
            <a:off x="5326144" y="2361891"/>
            <a:ext cx="612743" cy="294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6256097-658F-4D4A-9DE7-9DAB073924BE}"/>
              </a:ext>
            </a:extLst>
          </p:cNvPr>
          <p:cNvCxnSpPr>
            <a:stCxn id="43" idx="0"/>
          </p:cNvCxnSpPr>
          <p:nvPr/>
        </p:nvCxnSpPr>
        <p:spPr>
          <a:xfrm rot="5400000" flipH="1" flipV="1">
            <a:off x="5634818" y="1986387"/>
            <a:ext cx="373202" cy="3778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B68A58BE-A2A0-4607-A607-9E7DF552E8B9}"/>
              </a:ext>
            </a:extLst>
          </p:cNvPr>
          <p:cNvSpPr/>
          <p:nvPr/>
        </p:nvSpPr>
        <p:spPr>
          <a:xfrm>
            <a:off x="6010324" y="1725048"/>
            <a:ext cx="2982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A otimização depende de um produto que tem como base pares de amostras.</a:t>
            </a:r>
            <a:endParaRPr lang="pt-BR" sz="1400" dirty="0"/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7F8A84FF-E57F-4B9D-ACF7-ABBA8BDAD8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77" y="4238907"/>
            <a:ext cx="2872152" cy="23637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9D2E3BB1-50AB-4885-A301-65F1A7F37050}"/>
              </a:ext>
            </a:extLst>
          </p:cNvPr>
          <p:cNvSpPr/>
          <p:nvPr/>
        </p:nvSpPr>
        <p:spPr>
          <a:xfrm>
            <a:off x="6746450" y="3931130"/>
            <a:ext cx="3142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16 – Alocação de margem MVS.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40D3309A-A2D5-40EB-A7C0-D7DDB3D06E75}"/>
              </a:ext>
            </a:extLst>
          </p:cNvPr>
          <p:cNvSpPr/>
          <p:nvPr/>
        </p:nvSpPr>
        <p:spPr>
          <a:xfrm>
            <a:off x="7388357" y="6572640"/>
            <a:ext cx="1303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Fonte:[15][33]</a:t>
            </a:r>
          </a:p>
        </p:txBody>
      </p:sp>
      <p:sp>
        <p:nvSpPr>
          <p:cNvPr id="62" name="Espaço Reservado para Conteúdo 2">
            <a:extLst>
              <a:ext uri="{FF2B5EF4-FFF2-40B4-BE49-F238E27FC236}">
                <a16:creationId xmlns:a16="http://schemas.microsoft.com/office/drawing/2014/main" id="{1F20782F-F860-4207-988D-F3554F2DCBBC}"/>
              </a:ext>
            </a:extLst>
          </p:cNvPr>
          <p:cNvSpPr txBox="1">
            <a:spLocks/>
          </p:cNvSpPr>
          <p:nvPr/>
        </p:nvSpPr>
        <p:spPr>
          <a:xfrm>
            <a:off x="1616438" y="2980435"/>
            <a:ext cx="5998565" cy="6193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Retornando para a regra de decisão da Eq1.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75D69B0A-16B0-492D-BF8A-E08C5FF33A33}"/>
                  </a:ext>
                </a:extLst>
              </p:cNvPr>
              <p:cNvSpPr txBox="1"/>
              <p:nvPr/>
            </p:nvSpPr>
            <p:spPr>
              <a:xfrm>
                <a:off x="2701464" y="3552090"/>
                <a:ext cx="2534989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pt-B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75D69B0A-16B0-492D-BF8A-E08C5FF33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464" y="3552090"/>
                <a:ext cx="2534989" cy="670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tângulo 64">
            <a:extLst>
              <a:ext uri="{FF2B5EF4-FFF2-40B4-BE49-F238E27FC236}">
                <a16:creationId xmlns:a16="http://schemas.microsoft.com/office/drawing/2014/main" id="{64177F31-4589-40C1-972F-E8B47676BDC7}"/>
              </a:ext>
            </a:extLst>
          </p:cNvPr>
          <p:cNvSpPr/>
          <p:nvPr/>
        </p:nvSpPr>
        <p:spPr>
          <a:xfrm>
            <a:off x="3702570" y="3710527"/>
            <a:ext cx="674558" cy="291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EFC08825-94D6-45D4-9884-78FC11DB9038}"/>
              </a:ext>
            </a:extLst>
          </p:cNvPr>
          <p:cNvCxnSpPr/>
          <p:nvPr/>
        </p:nvCxnSpPr>
        <p:spPr>
          <a:xfrm flipV="1">
            <a:off x="8955464" y="5420763"/>
            <a:ext cx="1282046" cy="21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67">
            <a:extLst>
              <a:ext uri="{FF2B5EF4-FFF2-40B4-BE49-F238E27FC236}">
                <a16:creationId xmlns:a16="http://schemas.microsoft.com/office/drawing/2014/main" id="{B294B626-C50A-4429-A9B0-D88C11C2B09B}"/>
              </a:ext>
            </a:extLst>
          </p:cNvPr>
          <p:cNvSpPr/>
          <p:nvPr/>
        </p:nvSpPr>
        <p:spPr>
          <a:xfrm>
            <a:off x="10199803" y="5255163"/>
            <a:ext cx="1512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Vetores de suporte</a:t>
            </a:r>
            <a:endParaRPr lang="pt-BR" sz="1400" dirty="0"/>
          </a:p>
        </p:txBody>
      </p:sp>
      <p:sp>
        <p:nvSpPr>
          <p:cNvPr id="69" name="Espaço Reservado para Conteúdo 2">
            <a:extLst>
              <a:ext uri="{FF2B5EF4-FFF2-40B4-BE49-F238E27FC236}">
                <a16:creationId xmlns:a16="http://schemas.microsoft.com/office/drawing/2014/main" id="{56A887FB-7713-4726-ADF6-39C0A9B9D167}"/>
              </a:ext>
            </a:extLst>
          </p:cNvPr>
          <p:cNvSpPr txBox="1">
            <a:spLocks/>
          </p:cNvSpPr>
          <p:nvPr/>
        </p:nvSpPr>
        <p:spPr>
          <a:xfrm>
            <a:off x="1559743" y="4765919"/>
            <a:ext cx="5269633" cy="10692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Mostrando poder de decisão otimizado para classificações de amostras linearmente separáveis.[33]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E58D4AF2-AE17-4F46-BBDF-9B73A711B322}"/>
              </a:ext>
            </a:extLst>
          </p:cNvPr>
          <p:cNvCxnSpPr>
            <a:cxnSpLocks/>
          </p:cNvCxnSpPr>
          <p:nvPr/>
        </p:nvCxnSpPr>
        <p:spPr>
          <a:xfrm flipV="1">
            <a:off x="8540685" y="4647415"/>
            <a:ext cx="1781666" cy="84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D8AE2D34-488E-42AE-A248-F0231CD04EDD}"/>
              </a:ext>
            </a:extLst>
          </p:cNvPr>
          <p:cNvCxnSpPr>
            <a:cxnSpLocks/>
          </p:cNvCxnSpPr>
          <p:nvPr/>
        </p:nvCxnSpPr>
        <p:spPr>
          <a:xfrm flipV="1">
            <a:off x="8682492" y="4775346"/>
            <a:ext cx="1357054" cy="381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ângulo 76">
            <a:extLst>
              <a:ext uri="{FF2B5EF4-FFF2-40B4-BE49-F238E27FC236}">
                <a16:creationId xmlns:a16="http://schemas.microsoft.com/office/drawing/2014/main" id="{F01C1728-187D-4FA3-9480-C82A04FCD727}"/>
              </a:ext>
            </a:extLst>
          </p:cNvPr>
          <p:cNvSpPr/>
          <p:nvPr/>
        </p:nvSpPr>
        <p:spPr>
          <a:xfrm>
            <a:off x="10308147" y="4480091"/>
            <a:ext cx="1689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Erros de treinamento</a:t>
            </a:r>
            <a:endParaRPr lang="pt-BR" sz="1400" dirty="0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915DD266-8455-4B12-A289-EA6797783157}"/>
              </a:ext>
            </a:extLst>
          </p:cNvPr>
          <p:cNvSpPr/>
          <p:nvPr/>
        </p:nvSpPr>
        <p:spPr>
          <a:xfrm>
            <a:off x="2087193" y="3659197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Eq.9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272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9" grpId="0"/>
      <p:bldP spid="60" grpId="0"/>
      <p:bldP spid="62" grpId="0" animBg="1"/>
      <p:bldP spid="6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86371C6-2AC2-4F3A-BD43-0CD68D1C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7923488" cy="564855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Máquinas de Vetores de Suporte Não Lineares- MVS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63E7D59-3F46-4347-AD27-25061285B5A8}"/>
              </a:ext>
            </a:extLst>
          </p:cNvPr>
          <p:cNvSpPr/>
          <p:nvPr/>
        </p:nvSpPr>
        <p:spPr>
          <a:xfrm>
            <a:off x="1813087" y="1355599"/>
            <a:ext cx="9341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E41C1AAF-A4CF-4727-81F5-8172908E85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84" y="3130223"/>
            <a:ext cx="5786332" cy="237217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Espaço Reservado para Conteúdo 2">
            <a:extLst>
              <a:ext uri="{FF2B5EF4-FFF2-40B4-BE49-F238E27FC236}">
                <a16:creationId xmlns:a16="http://schemas.microsoft.com/office/drawing/2014/main" id="{664B8BB2-5B3A-4A39-B00C-04297C132DD9}"/>
              </a:ext>
            </a:extLst>
          </p:cNvPr>
          <p:cNvSpPr txBox="1">
            <a:spLocks/>
          </p:cNvSpPr>
          <p:nvPr/>
        </p:nvSpPr>
        <p:spPr>
          <a:xfrm>
            <a:off x="1531595" y="1445575"/>
            <a:ext cx="7235331" cy="6184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Margens suaves tolera a presença de alguns ruídos e 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outliers.</a:t>
            </a:r>
          </a:p>
          <a:p>
            <a:pPr marL="0" indent="0">
              <a:buNone/>
            </a:pPr>
            <a:endParaRPr lang="pt-BR" i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pt-BR" dirty="0"/>
          </a:p>
        </p:txBody>
      </p:sp>
      <p:sp>
        <p:nvSpPr>
          <p:cNvPr id="43" name="Espaço Reservado para Conteúdo 2">
            <a:extLst>
              <a:ext uri="{FF2B5EF4-FFF2-40B4-BE49-F238E27FC236}">
                <a16:creationId xmlns:a16="http://schemas.microsoft.com/office/drawing/2014/main" id="{13F5DABE-6ADB-43E5-853F-631AEC2D642B}"/>
              </a:ext>
            </a:extLst>
          </p:cNvPr>
          <p:cNvSpPr txBox="1">
            <a:spLocks/>
          </p:cNvSpPr>
          <p:nvPr/>
        </p:nvSpPr>
        <p:spPr>
          <a:xfrm>
            <a:off x="1531596" y="2075711"/>
            <a:ext cx="7235331" cy="7249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O método linear pode não satisfazer determinas tipos de amostras como as seguintes: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73ED3C9-0671-4354-86A9-6B89BA8BE823}"/>
              </a:ext>
            </a:extLst>
          </p:cNvPr>
          <p:cNvSpPr/>
          <p:nvPr/>
        </p:nvSpPr>
        <p:spPr>
          <a:xfrm>
            <a:off x="1297756" y="2812408"/>
            <a:ext cx="75540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17 -(a) Conjunto de dados não linear; (b) Fronteira não linear no espaço de entradas; (c).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76825A4E-8964-4448-92EB-607607AF5344}"/>
              </a:ext>
            </a:extLst>
          </p:cNvPr>
          <p:cNvSpPr/>
          <p:nvPr/>
        </p:nvSpPr>
        <p:spPr>
          <a:xfrm>
            <a:off x="3655343" y="5512439"/>
            <a:ext cx="1303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Fonte:[15][33]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Espaço Reservado para Conteúdo 2">
                <a:extLst>
                  <a:ext uri="{FF2B5EF4-FFF2-40B4-BE49-F238E27FC236}">
                    <a16:creationId xmlns:a16="http://schemas.microsoft.com/office/drawing/2014/main" id="{5FCBCCFD-2882-4BDC-B226-EAFE1F0CE6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7096" y="5739537"/>
                <a:ext cx="9072644" cy="7178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Referenciado as entradas, para um novo espaço de maior dimensão, denominado espaço de características (</a:t>
                </a:r>
                <a:r>
                  <a:rPr lang="pt-BR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feature</a:t>
                </a:r>
                <a:r>
                  <a:rPr lang="pt-BR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pt-BR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space</a:t>
                </a:r>
                <a:r>
                  <a:rPr lang="pt-BR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).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pt-BR" dirty="0"/>
                  <a:t> </a:t>
                </a:r>
                <a:endParaRPr lang="pt-BR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7" name="Espaço Reservado para Conteúdo 2">
                <a:extLst>
                  <a:ext uri="{FF2B5EF4-FFF2-40B4-BE49-F238E27FC236}">
                    <a16:creationId xmlns:a16="http://schemas.microsoft.com/office/drawing/2014/main" id="{5FCBCCFD-2882-4BDC-B226-EAFE1F0CE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096" y="5739537"/>
                <a:ext cx="9072644" cy="717826"/>
              </a:xfrm>
              <a:prstGeom prst="rect">
                <a:avLst/>
              </a:prstGeom>
              <a:blipFill>
                <a:blip r:embed="rId3"/>
                <a:stretch>
                  <a:fillRect l="-470" t="-5128" b="-34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0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/>
      <p:bldP spid="45" grpId="0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86371C6-2AC2-4F3A-BD43-0CD68D1C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7923488" cy="564855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Máquinas de Vetores de Suporte Não Lineares- MVS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63E7D59-3F46-4347-AD27-25061285B5A8}"/>
              </a:ext>
            </a:extLst>
          </p:cNvPr>
          <p:cNvSpPr/>
          <p:nvPr/>
        </p:nvSpPr>
        <p:spPr>
          <a:xfrm>
            <a:off x="1869647" y="1361546"/>
            <a:ext cx="9341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42" name="Espaço Reservado para Conteúdo 2">
            <a:extLst>
              <a:ext uri="{FF2B5EF4-FFF2-40B4-BE49-F238E27FC236}">
                <a16:creationId xmlns:a16="http://schemas.microsoft.com/office/drawing/2014/main" id="{664B8BB2-5B3A-4A39-B00C-04297C132DD9}"/>
              </a:ext>
            </a:extLst>
          </p:cNvPr>
          <p:cNvSpPr txBox="1">
            <a:spLocks/>
          </p:cNvSpPr>
          <p:nvPr/>
        </p:nvSpPr>
        <p:spPr>
          <a:xfrm>
            <a:off x="1531595" y="1445575"/>
            <a:ext cx="8229664" cy="6184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Seja                            para que possa existir capacidade de separação entre classes como a figura X.  </a:t>
            </a:r>
            <a:endParaRPr lang="pt-BR" i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pt-BR" i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372DE9-151F-4AAB-A12A-EA2AA435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41" y="1342692"/>
            <a:ext cx="1485900" cy="485775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7955005A-D9B8-4DB3-9E98-B44284A25CB3}"/>
              </a:ext>
            </a:extLst>
          </p:cNvPr>
          <p:cNvSpPr txBox="1">
            <a:spLocks/>
          </p:cNvSpPr>
          <p:nvPr/>
        </p:nvSpPr>
        <p:spPr>
          <a:xfrm>
            <a:off x="1531595" y="2361546"/>
            <a:ext cx="8008331" cy="61840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Objetivando encontrar um hiperplano com boa margem de separação, garantindo boa característica de generalização.[33]</a:t>
            </a:r>
            <a:endParaRPr lang="pt-BR" i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pt-BR" i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2">
                <a:extLst>
                  <a:ext uri="{FF2B5EF4-FFF2-40B4-BE49-F238E27FC236}">
                    <a16:creationId xmlns:a16="http://schemas.microsoft.com/office/drawing/2014/main" id="{1CCD9239-0A3B-4F67-B75E-ECE36BB1E4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1595" y="3277517"/>
                <a:ext cx="8229664" cy="12850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Cálculo de produtos escalares entre os dados no espaço de características,  tem-se sempre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pt-B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𝜙</m:t>
                    </m:r>
                    <m:sSub>
                      <m:sSubPr>
                        <m:ctrlP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, para a designação de novos valores no novo espaço. </a:t>
                </a:r>
                <a:endParaRPr lang="pt-BR" dirty="0"/>
              </a:p>
              <a:p>
                <a:pPr marL="0" indent="0">
                  <a:buNone/>
                </a:pPr>
                <a:endParaRPr lang="pt-BR" i="1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4" name="Espaço Reservado para Conteúdo 2">
                <a:extLst>
                  <a:ext uri="{FF2B5EF4-FFF2-40B4-BE49-F238E27FC236}">
                    <a16:creationId xmlns:a16="http://schemas.microsoft.com/office/drawing/2014/main" id="{1CCD9239-0A3B-4F67-B75E-ECE36BB1E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95" y="3277517"/>
                <a:ext cx="8229664" cy="1285056"/>
              </a:xfrm>
              <a:prstGeom prst="rect">
                <a:avLst/>
              </a:prstGeom>
              <a:blipFill>
                <a:blip r:embed="rId3"/>
                <a:stretch>
                  <a:fillRect l="-519" t="-28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spaço Reservado para Conteúdo 2">
                <a:extLst>
                  <a:ext uri="{FF2B5EF4-FFF2-40B4-BE49-F238E27FC236}">
                    <a16:creationId xmlns:a16="http://schemas.microsoft.com/office/drawing/2014/main" id="{B7E29A4C-6A5D-4646-858B-388DD0E4C1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1595" y="4645975"/>
                <a:ext cx="8229664" cy="12850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Fundamentando desta forma a utilização das funções denominadas Kernels, com diferentes espaços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pt-BR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5" name="Espaço Reservado para Conteúdo 2">
                <a:extLst>
                  <a:ext uri="{FF2B5EF4-FFF2-40B4-BE49-F238E27FC236}">
                    <a16:creationId xmlns:a16="http://schemas.microsoft.com/office/drawing/2014/main" id="{B7E29A4C-6A5D-4646-858B-388DD0E4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95" y="4645975"/>
                <a:ext cx="8229664" cy="1285056"/>
              </a:xfrm>
              <a:prstGeom prst="rect">
                <a:avLst/>
              </a:prstGeom>
              <a:blipFill>
                <a:blip r:embed="rId4"/>
                <a:stretch>
                  <a:fillRect l="-519" t="-2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EC3FE8FF-AE90-4467-9E20-DCAEF275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14" y="5361099"/>
            <a:ext cx="2931500" cy="449272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498FFBF2-81DE-4B61-9C6A-3F2046781EFA}"/>
              </a:ext>
            </a:extLst>
          </p:cNvPr>
          <p:cNvSpPr/>
          <p:nvPr/>
        </p:nvSpPr>
        <p:spPr>
          <a:xfrm>
            <a:off x="3128575" y="5461399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Eq.10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0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2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259913" y="259749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Resultado de imagem para uema">
            <a:extLst>
              <a:ext uri="{FF2B5EF4-FFF2-40B4-BE49-F238E27FC236}">
                <a16:creationId xmlns:a16="http://schemas.microsoft.com/office/drawing/2014/main" id="{C9C7C442-D9E1-45C9-A31D-071FB084A1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724" y="6273590"/>
            <a:ext cx="1760687" cy="6493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59FA527-3D8A-4CB4-B48A-C5FFA52B087D}"/>
              </a:ext>
            </a:extLst>
          </p:cNvPr>
          <p:cNvSpPr txBox="1">
            <a:spLocks/>
          </p:cNvSpPr>
          <p:nvPr/>
        </p:nvSpPr>
        <p:spPr>
          <a:xfrm>
            <a:off x="1616438" y="1386254"/>
            <a:ext cx="10242938" cy="440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Tipos de Funções Kernel amplamente aplicadas.[33]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D0B1FB7-87EC-4477-9CF4-0C485FF5D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38" y="702033"/>
            <a:ext cx="7489855" cy="564855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Máquinas de Vetores de Suporte Não Lineares - MVS 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388C218F-A599-427F-AA9E-33D3D0335ABE}"/>
              </a:ext>
            </a:extLst>
          </p:cNvPr>
          <p:cNvSpPr txBox="1">
            <a:spLocks/>
          </p:cNvSpPr>
          <p:nvPr/>
        </p:nvSpPr>
        <p:spPr>
          <a:xfrm>
            <a:off x="1616438" y="3892488"/>
            <a:ext cx="8930286" cy="84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Variação de desempenho do classificador MVS  de acordo com a seleção de parâmetros das funções Kernel.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A061EDDD-928B-4E00-BB69-B39EA32E9C79}"/>
              </a:ext>
            </a:extLst>
          </p:cNvPr>
          <p:cNvSpPr txBox="1">
            <a:spLocks/>
          </p:cNvSpPr>
          <p:nvPr/>
        </p:nvSpPr>
        <p:spPr>
          <a:xfrm>
            <a:off x="1616438" y="3313992"/>
            <a:ext cx="8930286" cy="84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Espaço de características de alta dimensão.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F26CC0-7241-42F7-9AAC-CAC911085D2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31"/>
          <a:stretch/>
        </p:blipFill>
        <p:spPr bwMode="auto">
          <a:xfrm>
            <a:off x="3978592" y="4716158"/>
            <a:ext cx="4234815" cy="19386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8D14376-EFA6-4EF7-B8F4-E352CF4F7362}"/>
              </a:ext>
            </a:extLst>
          </p:cNvPr>
          <p:cNvSpPr/>
          <p:nvPr/>
        </p:nvSpPr>
        <p:spPr>
          <a:xfrm>
            <a:off x="3651315" y="4459304"/>
            <a:ext cx="56529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18 - Mapeamento de um espaço de entrada via função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a 15">
                <a:extLst>
                  <a:ext uri="{FF2B5EF4-FFF2-40B4-BE49-F238E27FC236}">
                    <a16:creationId xmlns:a16="http://schemas.microsoft.com/office/drawing/2014/main" id="{43C59FDD-961B-44AE-A2FC-8110657451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3621384"/>
                  </p:ext>
                </p:extLst>
              </p:nvPr>
            </p:nvGraphicFramePr>
            <p:xfrm>
              <a:off x="2512554" y="1969794"/>
              <a:ext cx="6108700" cy="98298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35810">
                      <a:extLst>
                        <a:ext uri="{9D8B030D-6E8A-4147-A177-3AD203B41FA5}">
                          <a16:colId xmlns:a16="http://schemas.microsoft.com/office/drawing/2014/main" val="3766489327"/>
                        </a:ext>
                      </a:extLst>
                    </a:gridCol>
                    <a:gridCol w="2036445">
                      <a:extLst>
                        <a:ext uri="{9D8B030D-6E8A-4147-A177-3AD203B41FA5}">
                          <a16:colId xmlns:a16="http://schemas.microsoft.com/office/drawing/2014/main" val="1832211557"/>
                        </a:ext>
                      </a:extLst>
                    </a:gridCol>
                    <a:gridCol w="2036445">
                      <a:extLst>
                        <a:ext uri="{9D8B030D-6E8A-4147-A177-3AD203B41FA5}">
                          <a16:colId xmlns:a16="http://schemas.microsoft.com/office/drawing/2014/main" val="163320772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Tipo de Kernel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Função </a:t>
                          </a:r>
                          <a14:m>
                            <m:oMath xmlns:m="http://schemas.openxmlformats.org/officeDocument/2006/math">
                              <m:r>
                                <a:rPr lang="pt-BR" sz="1100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pt-BR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1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11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Parâmetros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069013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Polinomial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B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d>
                                          <m:dPr>
                                            <m:ctrlPr>
                                              <a:rPr lang="pt-BR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⋅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pt-BR" sz="11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1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pt-B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t-B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679913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Linear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sSup>
                                  <m:sSupPr>
                                    <m:ctrlPr>
                                      <a:rPr lang="pt-B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pt-BR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pt-BR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sz="11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sz="1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pt-B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03026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Sigmoidal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pt-BR" sz="1100">
                                  <a:effectLst/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  <m:r>
                                <a:rPr lang="pt-BR" sz="1100">
                                  <a:effectLst/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pt-BR" sz="1100">
                                  <a:effectLst/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pt-BR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1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BR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pt-BR" sz="11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11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100"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pt-BR" sz="1100">
                              <a:effectLst/>
                            </a:rPr>
                            <a:t>)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1100">
                                    <a:effectLst/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pt-B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80137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a 15">
                <a:extLst>
                  <a:ext uri="{FF2B5EF4-FFF2-40B4-BE49-F238E27FC236}">
                    <a16:creationId xmlns:a16="http://schemas.microsoft.com/office/drawing/2014/main" id="{43C59FDD-961B-44AE-A2FC-8110657451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3621384"/>
                  </p:ext>
                </p:extLst>
              </p:nvPr>
            </p:nvGraphicFramePr>
            <p:xfrm>
              <a:off x="2512554" y="1969794"/>
              <a:ext cx="6108700" cy="9935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35810">
                      <a:extLst>
                        <a:ext uri="{9D8B030D-6E8A-4147-A177-3AD203B41FA5}">
                          <a16:colId xmlns:a16="http://schemas.microsoft.com/office/drawing/2014/main" val="3766489327"/>
                        </a:ext>
                      </a:extLst>
                    </a:gridCol>
                    <a:gridCol w="2036445">
                      <a:extLst>
                        <a:ext uri="{9D8B030D-6E8A-4147-A177-3AD203B41FA5}">
                          <a16:colId xmlns:a16="http://schemas.microsoft.com/office/drawing/2014/main" val="1832211557"/>
                        </a:ext>
                      </a:extLst>
                    </a:gridCol>
                    <a:gridCol w="2036445">
                      <a:extLst>
                        <a:ext uri="{9D8B030D-6E8A-4147-A177-3AD203B41FA5}">
                          <a16:colId xmlns:a16="http://schemas.microsoft.com/office/drawing/2014/main" val="1633207729"/>
                        </a:ext>
                      </a:extLst>
                    </a:gridCol>
                  </a:tblGrid>
                  <a:tr h="22409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Tipo de Kernel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0000" t="-2703" r="-100896" b="-3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Parâmetros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06901338"/>
                      </a:ext>
                    </a:extLst>
                  </a:tr>
                  <a:tr h="26079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Polinomial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0000" t="-88372" r="-100896" b="-2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00599" t="-88372" r="-1198" b="-2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7991334"/>
                      </a:ext>
                    </a:extLst>
                  </a:tr>
                  <a:tr h="25717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Linear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0000" t="-192857" r="-100896" b="-1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00599" t="-192857" r="-1198" b="-1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3026579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100">
                              <a:effectLst/>
                            </a:rPr>
                            <a:t>Sigmoidal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0000" t="-292857" r="-100896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00599" t="-292857" r="-1198" b="-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01374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Retângulo 17">
            <a:extLst>
              <a:ext uri="{FF2B5EF4-FFF2-40B4-BE49-F238E27FC236}">
                <a16:creationId xmlns:a16="http://schemas.microsoft.com/office/drawing/2014/main" id="{29D33673-104E-4B11-8F38-09BE228AC8EE}"/>
              </a:ext>
            </a:extLst>
          </p:cNvPr>
          <p:cNvSpPr/>
          <p:nvPr/>
        </p:nvSpPr>
        <p:spPr>
          <a:xfrm>
            <a:off x="5148463" y="6606785"/>
            <a:ext cx="1895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adaptado de [42]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D321DE-BAC9-459A-9A81-BC0E7EEEDE7C}"/>
              </a:ext>
            </a:extLst>
          </p:cNvPr>
          <p:cNvSpPr/>
          <p:nvPr/>
        </p:nvSpPr>
        <p:spPr>
          <a:xfrm>
            <a:off x="3782535" y="1687576"/>
            <a:ext cx="315765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Tabela 1 -  Diferentes Funções Kernel.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4E59C2C-DB9E-4AFB-AA4E-6BAE93F39415}"/>
              </a:ext>
            </a:extLst>
          </p:cNvPr>
          <p:cNvSpPr/>
          <p:nvPr/>
        </p:nvSpPr>
        <p:spPr>
          <a:xfrm>
            <a:off x="4495264" y="2936636"/>
            <a:ext cx="2143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Adaptado de [8][33]</a:t>
            </a:r>
          </a:p>
        </p:txBody>
      </p:sp>
    </p:spTree>
    <p:extLst>
      <p:ext uri="{BB962C8B-B14F-4D97-AF65-F5344CB8AC3E}">
        <p14:creationId xmlns:p14="http://schemas.microsoft.com/office/powerpoint/2010/main" val="18427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74253" y="1359542"/>
            <a:ext cx="4028963" cy="64932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Ajustes do processo de treinamento.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158948" y="159985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8AF6381-FDBF-4D7A-B394-169F7BD1EF14}"/>
              </a:ext>
            </a:extLst>
          </p:cNvPr>
          <p:cNvSpPr txBox="1">
            <a:spLocks/>
          </p:cNvSpPr>
          <p:nvPr/>
        </p:nvSpPr>
        <p:spPr>
          <a:xfrm>
            <a:off x="1674253" y="1996145"/>
            <a:ext cx="3661319" cy="2733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Parâmetros: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Parâmetro de Margem  (C)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Precisão de Regressão (</a:t>
            </a:r>
            <a:r>
              <a:rPr lang="el-G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RBF Gama(</a:t>
            </a:r>
            <a:r>
              <a:rPr lang="el-G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γ)</a:t>
            </a:r>
            <a:endParaRPr lang="pt-B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pt-B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D84DB01-003A-43C3-8001-5C49D2CBF397}"/>
              </a:ext>
            </a:extLst>
          </p:cNvPr>
          <p:cNvSpPr txBox="1">
            <a:spLocks/>
          </p:cNvSpPr>
          <p:nvPr/>
        </p:nvSpPr>
        <p:spPr>
          <a:xfrm>
            <a:off x="1616438" y="702033"/>
            <a:ext cx="7489855" cy="564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MVS no SPSS Modeler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35D0F76-FB40-431A-B853-7DDB67A6D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48" y="1821380"/>
            <a:ext cx="2073411" cy="415982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0FADD7F-9723-49B3-B16B-7EBCD465F7AC}"/>
              </a:ext>
            </a:extLst>
          </p:cNvPr>
          <p:cNvSpPr/>
          <p:nvPr/>
        </p:nvSpPr>
        <p:spPr>
          <a:xfrm>
            <a:off x="8972608" y="1292432"/>
            <a:ext cx="27657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19 -  Ajuste de parâmetros do kernel </a:t>
            </a:r>
            <a:r>
              <a:rPr lang="pt-B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rbf</a:t>
            </a:r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SPSS Modeler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22EA5C0-440E-4DDA-8401-B618A67DD486}"/>
              </a:ext>
            </a:extLst>
          </p:cNvPr>
          <p:cNvSpPr txBox="1">
            <a:spLocks/>
          </p:cNvSpPr>
          <p:nvPr/>
        </p:nvSpPr>
        <p:spPr>
          <a:xfrm>
            <a:off x="1674253" y="4187484"/>
            <a:ext cx="6779881" cy="1310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resultados de MVS são descritos em novos valores de modelo descrito com o campo “$ S-</a:t>
            </a:r>
            <a:r>
              <a:rPr lang="pt-BR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pt-BR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Para gerar em um espaço de previsão novos valores para a classe selecionada como </a:t>
            </a:r>
            <a:r>
              <a:rPr lang="pt-BR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input.[]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EF98187-0799-477A-96B3-0D4666CC1A46}"/>
              </a:ext>
            </a:extLst>
          </p:cNvPr>
          <p:cNvSpPr/>
          <p:nvPr/>
        </p:nvSpPr>
        <p:spPr>
          <a:xfrm>
            <a:off x="9358087" y="5981202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 O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545858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08646" y="3034773"/>
            <a:ext cx="3523371" cy="7884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MATERIAIS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07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6B0EB8D-7D34-4F79-991A-55263055B62B}"/>
              </a:ext>
            </a:extLst>
          </p:cNvPr>
          <p:cNvSpPr txBox="1">
            <a:spLocks/>
          </p:cNvSpPr>
          <p:nvPr/>
        </p:nvSpPr>
        <p:spPr>
          <a:xfrm>
            <a:off x="1616438" y="702033"/>
            <a:ext cx="7489855" cy="564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Materiais e Montagem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476E06-CAA1-43F1-AEAF-093C90E3F16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"/>
          <a:stretch/>
        </p:blipFill>
        <p:spPr bwMode="auto">
          <a:xfrm>
            <a:off x="4210064" y="3634035"/>
            <a:ext cx="3030855" cy="243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47E3E58-80A9-4328-B82B-CF05FD2C21A9}"/>
              </a:ext>
            </a:extLst>
          </p:cNvPr>
          <p:cNvSpPr txBox="1">
            <a:spLocks/>
          </p:cNvSpPr>
          <p:nvPr/>
        </p:nvSpPr>
        <p:spPr>
          <a:xfrm>
            <a:off x="1674252" y="1359541"/>
            <a:ext cx="6951273" cy="18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Fabricado pela </a:t>
            </a:r>
            <a:r>
              <a:rPr lang="pt-BR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Spressif</a:t>
            </a: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Systens</a:t>
            </a: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 chegar a 160 Mhz.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Comunicação como I2C, SPI ou UART.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4D3B9B4-1545-4694-849F-286780AF4E90}"/>
              </a:ext>
            </a:extLst>
          </p:cNvPr>
          <p:cNvSpPr/>
          <p:nvPr/>
        </p:nvSpPr>
        <p:spPr>
          <a:xfrm>
            <a:off x="4766246" y="3326258"/>
            <a:ext cx="2058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20 -  ESP8266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75DBB63-B092-4CD5-BFB6-DBD791B2A9FE}"/>
              </a:ext>
            </a:extLst>
          </p:cNvPr>
          <p:cNvSpPr/>
          <p:nvPr/>
        </p:nvSpPr>
        <p:spPr>
          <a:xfrm>
            <a:off x="4862518" y="6002078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 O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1531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CDBCB1-C34A-4388-8541-45E8B56BF73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6"/>
          <a:stretch/>
        </p:blipFill>
        <p:spPr bwMode="auto">
          <a:xfrm>
            <a:off x="3516914" y="4058301"/>
            <a:ext cx="4554855" cy="248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B50D97-B495-4A51-9939-8795D25F06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06" y="4597732"/>
            <a:ext cx="1941830" cy="162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7AAA403-62DF-433D-B780-260903F911C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2" t="7322" b="6875"/>
          <a:stretch/>
        </p:blipFill>
        <p:spPr bwMode="auto">
          <a:xfrm>
            <a:off x="8625525" y="702033"/>
            <a:ext cx="3233851" cy="27239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27D03D3-366B-4CC8-8C5E-EC122D0BEAA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t="7926" b="6450"/>
          <a:stretch/>
        </p:blipFill>
        <p:spPr bwMode="auto">
          <a:xfrm>
            <a:off x="8625525" y="3973467"/>
            <a:ext cx="3200831" cy="25687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DDBAD19-ED86-40F1-8A8C-20164BDD93F0}"/>
              </a:ext>
            </a:extLst>
          </p:cNvPr>
          <p:cNvSpPr txBox="1">
            <a:spLocks/>
          </p:cNvSpPr>
          <p:nvPr/>
        </p:nvSpPr>
        <p:spPr>
          <a:xfrm>
            <a:off x="1616438" y="702033"/>
            <a:ext cx="7489855" cy="564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Materiais e Montagem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D27F159-27AF-4BB8-8504-55C32A016E75}"/>
              </a:ext>
            </a:extLst>
          </p:cNvPr>
          <p:cNvSpPr txBox="1">
            <a:spLocks/>
          </p:cNvSpPr>
          <p:nvPr/>
        </p:nvSpPr>
        <p:spPr>
          <a:xfrm>
            <a:off x="1674252" y="1359541"/>
            <a:ext cx="6951273" cy="277652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ADXL345.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Fabricado pela </a:t>
            </a:r>
            <a:r>
              <a:rPr lang="pt-BR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devices.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Tradução do sinal externo de aceleração.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MEMS (</a:t>
            </a:r>
            <a:r>
              <a:rPr lang="pt-BR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Micro-ElectroMechanical</a:t>
            </a:r>
            <a:r>
              <a:rPr lang="pt-BR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Systems</a:t>
            </a: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Piezoelétrico.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Comunicação I2C e SPI.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2232412-35D9-47AF-A508-357BAC82113E}"/>
              </a:ext>
            </a:extLst>
          </p:cNvPr>
          <p:cNvSpPr/>
          <p:nvPr/>
        </p:nvSpPr>
        <p:spPr>
          <a:xfrm>
            <a:off x="9067384" y="445226"/>
            <a:ext cx="27589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23 -  Estrutura MEMS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8213798-866A-49D4-A436-C91466A67D8A}"/>
              </a:ext>
            </a:extLst>
          </p:cNvPr>
          <p:cNvSpPr/>
          <p:nvPr/>
        </p:nvSpPr>
        <p:spPr>
          <a:xfrm>
            <a:off x="8285145" y="3685282"/>
            <a:ext cx="3415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24 -  Imagem microscópica MEMS.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7C0A598-8811-4D19-94FD-FB6F80A2E975}"/>
              </a:ext>
            </a:extLst>
          </p:cNvPr>
          <p:cNvSpPr/>
          <p:nvPr/>
        </p:nvSpPr>
        <p:spPr>
          <a:xfrm>
            <a:off x="1239740" y="4289955"/>
            <a:ext cx="205876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21 -  ADXL-345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DBE875D-347A-4DE9-A240-3A081CC71887}"/>
              </a:ext>
            </a:extLst>
          </p:cNvPr>
          <p:cNvSpPr/>
          <p:nvPr/>
        </p:nvSpPr>
        <p:spPr>
          <a:xfrm>
            <a:off x="4002747" y="4021340"/>
            <a:ext cx="358318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22 -  Diagrama de blocos acelerômetro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56363C5-6410-4CF6-A980-905F8796E77D}"/>
              </a:ext>
            </a:extLst>
          </p:cNvPr>
          <p:cNvSpPr/>
          <p:nvPr/>
        </p:nvSpPr>
        <p:spPr>
          <a:xfrm>
            <a:off x="1239740" y="6065633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9F0981C-B5C9-4263-A7B3-06D850ECD4A1}"/>
              </a:ext>
            </a:extLst>
          </p:cNvPr>
          <p:cNvSpPr/>
          <p:nvPr/>
        </p:nvSpPr>
        <p:spPr>
          <a:xfrm>
            <a:off x="4917793" y="6403295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6FB978-0FFA-4D22-A83B-5B4ED9CD07BB}"/>
              </a:ext>
            </a:extLst>
          </p:cNvPr>
          <p:cNvSpPr/>
          <p:nvPr/>
        </p:nvSpPr>
        <p:spPr>
          <a:xfrm>
            <a:off x="9513761" y="6470121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293E539-E43C-4098-BA56-1B5E9844E25E}"/>
              </a:ext>
            </a:extLst>
          </p:cNvPr>
          <p:cNvSpPr/>
          <p:nvPr/>
        </p:nvSpPr>
        <p:spPr>
          <a:xfrm>
            <a:off x="9309342" y="3338076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 O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360590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61C4A89-A06B-4EB2-8D6C-ECAA81E10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895" y="1221098"/>
            <a:ext cx="4688282" cy="3777622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SCT-013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Conectado na porta analógica do ESP-8266, para captar variação de fluxo de corrente elétrica. 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 como um “alicate amperímetro”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6272AE-379A-4C86-B816-72CFC125B50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"/>
          <a:stretch/>
        </p:blipFill>
        <p:spPr bwMode="auto">
          <a:xfrm>
            <a:off x="6391373" y="1266888"/>
            <a:ext cx="5596398" cy="46242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9A52F89-E93B-40E5-AAC0-4731B4A9F55A}"/>
              </a:ext>
            </a:extLst>
          </p:cNvPr>
          <p:cNvSpPr txBox="1">
            <a:spLocks/>
          </p:cNvSpPr>
          <p:nvPr/>
        </p:nvSpPr>
        <p:spPr>
          <a:xfrm>
            <a:off x="1616438" y="702033"/>
            <a:ext cx="7489855" cy="564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Materiais e Montagem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5B70D22-895D-4C4F-9088-AD3702D93F6A}"/>
              </a:ext>
            </a:extLst>
          </p:cNvPr>
          <p:cNvSpPr/>
          <p:nvPr/>
        </p:nvSpPr>
        <p:spPr>
          <a:xfrm>
            <a:off x="8076912" y="913321"/>
            <a:ext cx="205876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26 -  SCT-013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75B7FC-6E33-49AD-BA55-638A338039B7}"/>
              </a:ext>
            </a:extLst>
          </p:cNvPr>
          <p:cNvSpPr/>
          <p:nvPr/>
        </p:nvSpPr>
        <p:spPr>
          <a:xfrm>
            <a:off x="8173184" y="5737273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 O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357881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87248" y="3048254"/>
            <a:ext cx="4817504" cy="76149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METODOLOGIA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1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7065" y="2481330"/>
            <a:ext cx="5037869" cy="947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INTRODUÇÃO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5" y="733292"/>
            <a:ext cx="6801006" cy="999974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Metodologia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74254" y="1605566"/>
            <a:ext cx="10264461" cy="64932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de Aquisição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158948" y="159985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Resultado de imagem para uema">
            <a:extLst>
              <a:ext uri="{FF2B5EF4-FFF2-40B4-BE49-F238E27FC236}">
                <a16:creationId xmlns:a16="http://schemas.microsoft.com/office/drawing/2014/main" id="{8C670AE0-F1E8-49F9-9EB3-9179F0C13F7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724" y="6273590"/>
            <a:ext cx="1760687" cy="64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8AF6381-FDBF-4D7A-B394-169F7BD1EF14}"/>
              </a:ext>
            </a:extLst>
          </p:cNvPr>
          <p:cNvSpPr txBox="1">
            <a:spLocks/>
          </p:cNvSpPr>
          <p:nvPr/>
        </p:nvSpPr>
        <p:spPr>
          <a:xfrm>
            <a:off x="1674253" y="3770855"/>
            <a:ext cx="10264461" cy="64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de Implementação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7BA5B78-4C15-4BDA-9936-E81555A64CE3}"/>
              </a:ext>
            </a:extLst>
          </p:cNvPr>
          <p:cNvSpPr txBox="1">
            <a:spLocks/>
          </p:cNvSpPr>
          <p:nvPr/>
        </p:nvSpPr>
        <p:spPr>
          <a:xfrm>
            <a:off x="1975004" y="2075505"/>
            <a:ext cx="4595809" cy="16500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Microcontrolador - ESP8266</a:t>
            </a:r>
          </a:p>
          <a:p>
            <a:pPr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Sensores - ADXL345   e SCT 013</a:t>
            </a:r>
          </a:p>
          <a:p>
            <a:pPr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Softwares - Arduino IDE e </a:t>
            </a:r>
            <a:r>
              <a:rPr lang="pt-B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80C2FF3-F79A-4169-A2ED-E3429FC8CC40}"/>
              </a:ext>
            </a:extLst>
          </p:cNvPr>
          <p:cNvSpPr txBox="1">
            <a:spLocks/>
          </p:cNvSpPr>
          <p:nvPr/>
        </p:nvSpPr>
        <p:spPr>
          <a:xfrm>
            <a:off x="1975003" y="4370167"/>
            <a:ext cx="4595809" cy="2345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CLOUD </a:t>
            </a:r>
          </a:p>
          <a:p>
            <a:pPr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Watson Studio</a:t>
            </a:r>
          </a:p>
          <a:p>
            <a:pPr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SPSS Modeler </a:t>
            </a:r>
          </a:p>
          <a:p>
            <a:pPr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26806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674255" y="733292"/>
            <a:ext cx="6801006" cy="999974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Metodologia 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1519707" y="1233279"/>
            <a:ext cx="10264461" cy="502705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Fluxograma Do sistema de aquisição. Figura 27.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144004" y="13096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247297" y="6538545"/>
            <a:ext cx="1838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 O próprio autor.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C6ECFE1-867C-44F2-9DF2-22725587195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04"/>
          <a:stretch/>
        </p:blipFill>
        <p:spPr bwMode="auto">
          <a:xfrm>
            <a:off x="4765743" y="1686131"/>
            <a:ext cx="3077358" cy="4852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2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3" y="717755"/>
            <a:ext cx="8911687" cy="902166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Metodologia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1158948" y="258985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BABCABA-45F0-45A7-93AD-A7541C7422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3" y="3429000"/>
            <a:ext cx="5131480" cy="309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B08E6BB-188C-406E-B34A-058B47C123E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5"/>
          <a:stretch/>
        </p:blipFill>
        <p:spPr bwMode="auto">
          <a:xfrm>
            <a:off x="8374723" y="3930977"/>
            <a:ext cx="2965723" cy="25952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3101F399-FE9A-4B29-9F8C-BF2FD6FF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60" y="1245560"/>
            <a:ext cx="10264461" cy="99653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Recomendações do fabricante do ADXL-345, indica que a faixa de frequência máxima do acelerômetro é de 3200Hz, e deve ser utilizada através do protocolo de comunicação SPI.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E54FCDE6-E463-49F2-8579-59CAC72C66A1}"/>
              </a:ext>
            </a:extLst>
          </p:cNvPr>
          <p:cNvSpPr txBox="1">
            <a:spLocks/>
          </p:cNvSpPr>
          <p:nvPr/>
        </p:nvSpPr>
        <p:spPr>
          <a:xfrm>
            <a:off x="1606060" y="2191671"/>
            <a:ext cx="10264461" cy="67186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SCT-013  é conectado a uma das fases de alimentação, de acordo com a indicação do fluxo da corrente.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4116812-6D52-4709-95C1-92493C7B226E}"/>
              </a:ext>
            </a:extLst>
          </p:cNvPr>
          <p:cNvSpPr/>
          <p:nvPr/>
        </p:nvSpPr>
        <p:spPr>
          <a:xfrm>
            <a:off x="3246900" y="6479034"/>
            <a:ext cx="251287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96D37CD-81C1-40C4-AFA8-C0CE13993266}"/>
              </a:ext>
            </a:extLst>
          </p:cNvPr>
          <p:cNvSpPr/>
          <p:nvPr/>
        </p:nvSpPr>
        <p:spPr>
          <a:xfrm>
            <a:off x="8952185" y="6526656"/>
            <a:ext cx="20115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445E580-A1A3-4F2D-BB63-2C47AC9F7350}"/>
              </a:ext>
            </a:extLst>
          </p:cNvPr>
          <p:cNvSpPr/>
          <p:nvPr/>
        </p:nvSpPr>
        <p:spPr>
          <a:xfrm>
            <a:off x="2643009" y="3121223"/>
            <a:ext cx="64350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Figura28 - Instalações do laboratório. Motor W22.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2C1A4A0-1EBB-4388-9ED3-80353D87A876}"/>
              </a:ext>
            </a:extLst>
          </p:cNvPr>
          <p:cNvSpPr/>
          <p:nvPr/>
        </p:nvSpPr>
        <p:spPr>
          <a:xfrm>
            <a:off x="8374723" y="3425073"/>
            <a:ext cx="32956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29 - Sistema embarcado sobre o motor trifásico de indução.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D8DF7EFF-272C-4E0E-86FC-F76FCDF2330B}"/>
              </a:ext>
            </a:extLst>
          </p:cNvPr>
          <p:cNvSpPr/>
          <p:nvPr/>
        </p:nvSpPr>
        <p:spPr>
          <a:xfrm>
            <a:off x="9916998" y="4487159"/>
            <a:ext cx="433633" cy="4336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D6E2CF2-F08F-4B75-8B4C-E3E85B96851F}"/>
              </a:ext>
            </a:extLst>
          </p:cNvPr>
          <p:cNvSpPr/>
          <p:nvPr/>
        </p:nvSpPr>
        <p:spPr>
          <a:xfrm>
            <a:off x="9640767" y="5872899"/>
            <a:ext cx="540181" cy="653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85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5" grpId="0"/>
      <p:bldP spid="26" grpId="0" animBg="1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3" y="717755"/>
            <a:ext cx="8911687" cy="902166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Metodologia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1158948" y="258985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3101F399-FE9A-4B29-9F8C-BF2FD6FF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61" y="1245560"/>
            <a:ext cx="10264460" cy="2098006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Rotina Arduino IDE.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ADXL-345, Configuração MBS. Indicação das configurações usadas obtidas do </a:t>
            </a:r>
            <a:r>
              <a:rPr lang="pt-BR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Datasheet.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Valor e endereço de dos registros em que se configura o range de serviço do acelerômetro neste trabalho.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Valores 0x01 , 0x08 , 0x0F.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Registros 0x31 , 0x2D , 0x2C.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E54FCDE6-E463-49F2-8579-59CAC72C66A1}"/>
              </a:ext>
            </a:extLst>
          </p:cNvPr>
          <p:cNvSpPr txBox="1">
            <a:spLocks/>
          </p:cNvSpPr>
          <p:nvPr/>
        </p:nvSpPr>
        <p:spPr>
          <a:xfrm>
            <a:off x="1606060" y="2191671"/>
            <a:ext cx="10264461" cy="671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4116812-6D52-4709-95C1-92493C7B226E}"/>
              </a:ext>
            </a:extLst>
          </p:cNvPr>
          <p:cNvSpPr/>
          <p:nvPr/>
        </p:nvSpPr>
        <p:spPr>
          <a:xfrm>
            <a:off x="5128206" y="6534835"/>
            <a:ext cx="251287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445E580-A1A3-4F2D-BB63-2C47AC9F7350}"/>
              </a:ext>
            </a:extLst>
          </p:cNvPr>
          <p:cNvSpPr/>
          <p:nvPr/>
        </p:nvSpPr>
        <p:spPr>
          <a:xfrm>
            <a:off x="4069071" y="4545498"/>
            <a:ext cx="382116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30 - Aquisição de sinal do ADXL345</a:t>
            </a:r>
          </a:p>
        </p:txBody>
      </p:sp>
      <p:pic>
        <p:nvPicPr>
          <p:cNvPr id="16" name="Picture 59">
            <a:extLst>
              <a:ext uri="{FF2B5EF4-FFF2-40B4-BE49-F238E27FC236}">
                <a16:creationId xmlns:a16="http://schemas.microsoft.com/office/drawing/2014/main" id="{01C3A87A-5A48-4EFC-94EE-FB4BF20511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071" y="4906836"/>
            <a:ext cx="4235220" cy="17236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EF0A127-239A-4F1A-967D-1D93FE087906}"/>
              </a:ext>
            </a:extLst>
          </p:cNvPr>
          <p:cNvSpPr txBox="1">
            <a:spLocks/>
          </p:cNvSpPr>
          <p:nvPr/>
        </p:nvSpPr>
        <p:spPr>
          <a:xfrm>
            <a:off x="1606059" y="3616092"/>
            <a:ext cx="10264461" cy="671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Para que possa se obter os completos valores de aceleração combinam-se amostras de a cada 2 bytes. O retorno de informações do ADXL-345 se da em pacotes de 8bits. Figura 30.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8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3" y="717755"/>
            <a:ext cx="8911687" cy="902166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Metodologia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1158948" y="258985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46DE316-98C3-4E91-83C0-49995362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70" y="1433705"/>
            <a:ext cx="10264461" cy="59306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Dados no Monitor Serial e organização dos dados em formato CSV.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02F18E-37F1-4813-83F2-BCFE1B09588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2" t="3788" r="13290" b="25932"/>
          <a:stretch/>
        </p:blipFill>
        <p:spPr bwMode="auto">
          <a:xfrm>
            <a:off x="1674253" y="2417691"/>
            <a:ext cx="4104378" cy="30825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8307F9F-3E1A-4324-A4FE-7A2915D9ACEE}"/>
              </a:ext>
            </a:extLst>
          </p:cNvPr>
          <p:cNvSpPr/>
          <p:nvPr/>
        </p:nvSpPr>
        <p:spPr>
          <a:xfrm>
            <a:off x="2075980" y="2109002"/>
            <a:ext cx="40541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31 - Monitor Serial Arduino IDE.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DDF1B2B-AA15-4CE9-9615-E2A2ABFF1945}"/>
              </a:ext>
            </a:extLst>
          </p:cNvPr>
          <p:cNvSpPr/>
          <p:nvPr/>
        </p:nvSpPr>
        <p:spPr>
          <a:xfrm>
            <a:off x="2733349" y="5500254"/>
            <a:ext cx="27059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3808A1-2014-4EC3-862A-20CDFFD7FCFE}"/>
              </a:ext>
            </a:extLst>
          </p:cNvPr>
          <p:cNvPicPr/>
          <p:nvPr/>
        </p:nvPicPr>
        <p:blipFill rotWithShape="1">
          <a:blip r:embed="rId3"/>
          <a:srcRect t="22631" r="68483" b="4544"/>
          <a:stretch/>
        </p:blipFill>
        <p:spPr bwMode="auto">
          <a:xfrm>
            <a:off x="7791063" y="2417690"/>
            <a:ext cx="2371031" cy="3082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6E4D343-9623-4464-8798-206AEBFBAB12}"/>
              </a:ext>
            </a:extLst>
          </p:cNvPr>
          <p:cNvSpPr/>
          <p:nvPr/>
        </p:nvSpPr>
        <p:spPr>
          <a:xfrm>
            <a:off x="7691940" y="2099575"/>
            <a:ext cx="335627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32 - Dados em formato CSV.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514B209-473E-4DFD-A5BB-0EBC926977A1}"/>
              </a:ext>
            </a:extLst>
          </p:cNvPr>
          <p:cNvSpPr/>
          <p:nvPr/>
        </p:nvSpPr>
        <p:spPr>
          <a:xfrm>
            <a:off x="8071034" y="5531942"/>
            <a:ext cx="270591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A26C017-0115-4E85-AE76-58909CABC1FF}"/>
              </a:ext>
            </a:extLst>
          </p:cNvPr>
          <p:cNvCxnSpPr/>
          <p:nvPr/>
        </p:nvCxnSpPr>
        <p:spPr>
          <a:xfrm>
            <a:off x="5995447" y="3958971"/>
            <a:ext cx="1696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3F6A68B9-A63E-448B-89F5-A11848A0C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096" y="4114923"/>
            <a:ext cx="1309502" cy="7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0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3" y="642341"/>
            <a:ext cx="8911687" cy="902166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Metodologia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1158948" y="258985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EEBE17-2119-4858-AEA1-DBDAEAC32C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83" y="1657629"/>
            <a:ext cx="5254605" cy="48669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46DE316-98C3-4E91-83C0-49995362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70" y="1047202"/>
            <a:ext cx="6370195" cy="59306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Fluxograma para utilização do SPSS Modeler. Figura 33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01E7817-92DC-4E68-AA6A-4818EBE812A3}"/>
              </a:ext>
            </a:extLst>
          </p:cNvPr>
          <p:cNvSpPr/>
          <p:nvPr/>
        </p:nvSpPr>
        <p:spPr>
          <a:xfrm>
            <a:off x="4798346" y="6519446"/>
            <a:ext cx="25128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autor.</a:t>
            </a:r>
          </a:p>
        </p:txBody>
      </p:sp>
    </p:spTree>
    <p:extLst>
      <p:ext uri="{BB962C8B-B14F-4D97-AF65-F5344CB8AC3E}">
        <p14:creationId xmlns:p14="http://schemas.microsoft.com/office/powerpoint/2010/main" val="327447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3" y="717755"/>
            <a:ext cx="8911687" cy="902166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Metodologia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1158948" y="258985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1871343-6350-4731-86AD-3788C17099C5}"/>
              </a:ext>
            </a:extLst>
          </p:cNvPr>
          <p:cNvSpPr txBox="1">
            <a:spLocks/>
          </p:cNvSpPr>
          <p:nvPr/>
        </p:nvSpPr>
        <p:spPr>
          <a:xfrm>
            <a:off x="1284370" y="1113191"/>
            <a:ext cx="10264461" cy="593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Pré-processamento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758F680-1F40-47D9-8030-D1A3634BC91C}"/>
              </a:ext>
            </a:extLst>
          </p:cNvPr>
          <p:cNvSpPr/>
          <p:nvPr/>
        </p:nvSpPr>
        <p:spPr>
          <a:xfrm>
            <a:off x="7440014" y="1692192"/>
            <a:ext cx="372409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35 - Interface inicial de Watson Studio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1C98B16-3CCD-4520-A1DB-5BE5A6C52EB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48" y="2084064"/>
            <a:ext cx="5417757" cy="347960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668EE772-3737-4538-BADE-33C811AB9BD4}"/>
              </a:ext>
            </a:extLst>
          </p:cNvPr>
          <p:cNvSpPr/>
          <p:nvPr/>
        </p:nvSpPr>
        <p:spPr>
          <a:xfrm>
            <a:off x="7940341" y="5500810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723D044-30FD-402D-B071-E0D25C6AE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69" y="2464227"/>
            <a:ext cx="5090959" cy="2892458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7BD0CB7A-E7DB-464C-823E-14342CF66222}"/>
              </a:ext>
            </a:extLst>
          </p:cNvPr>
          <p:cNvSpPr/>
          <p:nvPr/>
        </p:nvSpPr>
        <p:spPr>
          <a:xfrm>
            <a:off x="1236826" y="2113946"/>
            <a:ext cx="431143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34 - Aprovisionamento de serviços na nuvem.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7187982-7E8E-4A59-85EA-A7346D2386FD}"/>
              </a:ext>
            </a:extLst>
          </p:cNvPr>
          <p:cNvSpPr/>
          <p:nvPr/>
        </p:nvSpPr>
        <p:spPr>
          <a:xfrm>
            <a:off x="2034512" y="5331533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295953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253" y="717755"/>
            <a:ext cx="8911687" cy="902166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Metodologia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1158948" y="258985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46DE316-98C3-4E91-83C0-49995362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70" y="1113191"/>
            <a:ext cx="10264461" cy="593061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Pré-processamento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5F65F8A-3915-4054-AF43-4CD24F2BF711}"/>
              </a:ext>
            </a:extLst>
          </p:cNvPr>
          <p:cNvSpPr/>
          <p:nvPr/>
        </p:nvSpPr>
        <p:spPr>
          <a:xfrm>
            <a:off x="1208592" y="1733836"/>
            <a:ext cx="28745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36 - Configuração em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875C453-F1EE-4A18-B6D0-2117B5077CC2}"/>
              </a:ext>
            </a:extLst>
          </p:cNvPr>
          <p:cNvGrpSpPr/>
          <p:nvPr/>
        </p:nvGrpSpPr>
        <p:grpSpPr>
          <a:xfrm>
            <a:off x="460155" y="2089889"/>
            <a:ext cx="4509235" cy="3430901"/>
            <a:chOff x="1537239" y="490348"/>
            <a:chExt cx="3576416" cy="262445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78A4D6DD-0621-4B6F-9D6A-D97C37787834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92" t="16891"/>
            <a:stretch/>
          </p:blipFill>
          <p:spPr bwMode="auto">
            <a:xfrm>
              <a:off x="1537239" y="490348"/>
              <a:ext cx="3576416" cy="2624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32400CE-BCB3-4C4F-A84B-0B6F10A034D6}"/>
                </a:ext>
              </a:extLst>
            </p:cNvPr>
            <p:cNvSpPr/>
            <p:nvPr/>
          </p:nvSpPr>
          <p:spPr>
            <a:xfrm>
              <a:off x="2211997" y="1591217"/>
              <a:ext cx="520700" cy="13563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1F2FB71C-CDAB-4C4F-958E-48FBA85758F7}"/>
              </a:ext>
            </a:extLst>
          </p:cNvPr>
          <p:cNvSpPr/>
          <p:nvPr/>
        </p:nvSpPr>
        <p:spPr>
          <a:xfrm>
            <a:off x="1580487" y="5445430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7D85654-8B65-41AF-9EC6-26C3575D33B7}"/>
              </a:ext>
            </a:extLst>
          </p:cNvPr>
          <p:cNvSpPr/>
          <p:nvPr/>
        </p:nvSpPr>
        <p:spPr>
          <a:xfrm>
            <a:off x="6580804" y="1715217"/>
            <a:ext cx="46057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37 - Configuração de particionamento dos dados.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266414D-984E-4952-88F9-0E1D1C202FC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13"/>
          <a:stretch/>
        </p:blipFill>
        <p:spPr bwMode="auto">
          <a:xfrm>
            <a:off x="7446821" y="2093514"/>
            <a:ext cx="2534429" cy="3200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86A29631-52EE-4528-8CD8-F3D183C49A2B}"/>
              </a:ext>
            </a:extLst>
          </p:cNvPr>
          <p:cNvSpPr/>
          <p:nvPr/>
        </p:nvSpPr>
        <p:spPr>
          <a:xfrm>
            <a:off x="7557277" y="5445430"/>
            <a:ext cx="20115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autor.</a:t>
            </a:r>
          </a:p>
        </p:txBody>
      </p:sp>
    </p:spTree>
    <p:extLst>
      <p:ext uri="{BB962C8B-B14F-4D97-AF65-F5344CB8AC3E}">
        <p14:creationId xmlns:p14="http://schemas.microsoft.com/office/powerpoint/2010/main" val="6310347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Conteúdo 5">
            <a:extLst>
              <a:ext uri="{FF2B5EF4-FFF2-40B4-BE49-F238E27FC236}">
                <a16:creationId xmlns:a16="http://schemas.microsoft.com/office/drawing/2014/main" id="{5C6DDB55-859D-4752-813C-9E7B0C52240C}"/>
              </a:ext>
            </a:extLst>
          </p:cNvPr>
          <p:cNvSpPr txBox="1">
            <a:spLocks/>
          </p:cNvSpPr>
          <p:nvPr/>
        </p:nvSpPr>
        <p:spPr>
          <a:xfrm>
            <a:off x="1687245" y="3410296"/>
            <a:ext cx="891540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Fluxo de modelagem MVS aplicado no SPSS Modeler.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7245" y="685234"/>
            <a:ext cx="8911687" cy="902166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4 Metodologia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1158948" y="258985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4F0D1EB-082F-4946-85B5-A4AF4E593949}"/>
              </a:ext>
            </a:extLst>
          </p:cNvPr>
          <p:cNvSpPr txBox="1">
            <a:spLocks/>
          </p:cNvSpPr>
          <p:nvPr/>
        </p:nvSpPr>
        <p:spPr>
          <a:xfrm>
            <a:off x="1687245" y="1031847"/>
            <a:ext cx="10264461" cy="593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Processamento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Font typeface="Wingdings 3" charset="2"/>
              <a:buNone/>
            </a:pPr>
            <a:endParaRPr lang="pt-BR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8A99EB-0A38-489F-9CF0-2231AA036DCF}"/>
              </a:ext>
            </a:extLst>
          </p:cNvPr>
          <p:cNvSpPr/>
          <p:nvPr/>
        </p:nvSpPr>
        <p:spPr>
          <a:xfrm>
            <a:off x="1894635" y="2133250"/>
            <a:ext cx="6212265" cy="126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14400">
              <a:lnSpc>
                <a:spcPct val="107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set 1 :Condições Normais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>
              <a:lnSpc>
                <a:spcPct val="107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set 2: Condições de Desbalanceamentos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>
              <a:lnSpc>
                <a:spcPct val="107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set 3: Condições de ligação de duas fases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>
              <a:lnSpc>
                <a:spcPct val="107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set 4 :Condições de Desnível na base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2507AFF2-5E37-4FB5-9A1D-7B25AA7A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171" y="1540189"/>
            <a:ext cx="8915400" cy="492456"/>
          </a:xfrm>
        </p:spPr>
        <p:txBody>
          <a:bodyPr>
            <a:noAutofit/>
          </a:bodyPr>
          <a:lstStyle/>
          <a:p>
            <a:pPr>
              <a:buFont typeface="Arial" panose="020B060402020209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 data sets, em formato CSV utilizados, foram estruturados de forma a organizar as etapas de verificação sobre cada uma das condições ensaiadas: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9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0A96783-ED57-4CB6-9596-990E107845D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9"/>
          <a:stretch/>
        </p:blipFill>
        <p:spPr bwMode="auto">
          <a:xfrm>
            <a:off x="3238777" y="3963595"/>
            <a:ext cx="5808619" cy="25679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47152E7-7DDF-4A92-BD2B-B5A9A8326A21}"/>
              </a:ext>
            </a:extLst>
          </p:cNvPr>
          <p:cNvSpPr/>
          <p:nvPr/>
        </p:nvSpPr>
        <p:spPr>
          <a:xfrm>
            <a:off x="4636904" y="3765748"/>
            <a:ext cx="28745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38 - Configuração em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04E549C-0B1D-448C-BBEF-0DFE1857D73D}"/>
              </a:ext>
            </a:extLst>
          </p:cNvPr>
          <p:cNvSpPr/>
          <p:nvPr/>
        </p:nvSpPr>
        <p:spPr>
          <a:xfrm>
            <a:off x="4961714" y="6417687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74597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687248" y="3048254"/>
            <a:ext cx="4817504" cy="7614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RESULTADOS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13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0505" y="693639"/>
            <a:ext cx="2313349" cy="579086"/>
          </a:xfrm>
        </p:spPr>
        <p:txBody>
          <a:bodyPr>
            <a:normAutofit fontScale="90000"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 Introdução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11249102" y="22860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277945" y="4501766"/>
            <a:ext cx="309093" cy="3540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E0D6F6D-4A99-4539-93D1-92591BC9791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72" y="4727254"/>
            <a:ext cx="2619649" cy="1943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2439424-AD00-4AE0-B53C-11A58C9DE936}"/>
              </a:ext>
            </a:extLst>
          </p:cNvPr>
          <p:cNvSpPr/>
          <p:nvPr/>
        </p:nvSpPr>
        <p:spPr>
          <a:xfrm>
            <a:off x="2960454" y="6598251"/>
            <a:ext cx="982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Fonte:[53]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5DE2F5D-B94D-45AF-BE00-7E762FA39444}"/>
              </a:ext>
            </a:extLst>
          </p:cNvPr>
          <p:cNvSpPr/>
          <p:nvPr/>
        </p:nvSpPr>
        <p:spPr>
          <a:xfrm>
            <a:off x="1978578" y="4473236"/>
            <a:ext cx="30764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1 – O motor trifásico de indução</a:t>
            </a:r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5F4080C1-7D43-41EA-A811-57CE2DA54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505" y="1395379"/>
            <a:ext cx="8915400" cy="422298"/>
          </a:xfrm>
        </p:spPr>
        <p:txBody>
          <a:bodyPr/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Contexto do motor trifásico de indução na indústria.</a:t>
            </a:r>
            <a:endParaRPr lang="pt-BR" dirty="0"/>
          </a:p>
        </p:txBody>
      </p:sp>
      <p:sp>
        <p:nvSpPr>
          <p:cNvPr id="19" name="Espaço Reservado para Conteúdo 5">
            <a:extLst>
              <a:ext uri="{FF2B5EF4-FFF2-40B4-BE49-F238E27FC236}">
                <a16:creationId xmlns:a16="http://schemas.microsoft.com/office/drawing/2014/main" id="{36CC1B25-7391-4343-B715-350C888B06A1}"/>
              </a:ext>
            </a:extLst>
          </p:cNvPr>
          <p:cNvSpPr txBox="1">
            <a:spLocks/>
          </p:cNvSpPr>
          <p:nvPr/>
        </p:nvSpPr>
        <p:spPr>
          <a:xfrm>
            <a:off x="2121272" y="2424314"/>
            <a:ext cx="8915400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Acompanhamento periódico.</a:t>
            </a:r>
          </a:p>
        </p:txBody>
      </p:sp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9E879FBD-9DCF-4ED3-8873-3B3CAD96535C}"/>
              </a:ext>
            </a:extLst>
          </p:cNvPr>
          <p:cNvSpPr txBox="1">
            <a:spLocks/>
          </p:cNvSpPr>
          <p:nvPr/>
        </p:nvSpPr>
        <p:spPr>
          <a:xfrm>
            <a:off x="1640505" y="1901887"/>
            <a:ext cx="8915400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Aplicação de manutenção preditiva.(Almeida e Santos)</a:t>
            </a:r>
            <a:endParaRPr lang="pt-BR" dirty="0"/>
          </a:p>
        </p:txBody>
      </p:sp>
      <p:sp>
        <p:nvSpPr>
          <p:cNvPr id="24" name="Espaço Reservado para Conteúdo 5">
            <a:extLst>
              <a:ext uri="{FF2B5EF4-FFF2-40B4-BE49-F238E27FC236}">
                <a16:creationId xmlns:a16="http://schemas.microsoft.com/office/drawing/2014/main" id="{F23476D2-7473-47CA-B570-974CA87FACF0}"/>
              </a:ext>
            </a:extLst>
          </p:cNvPr>
          <p:cNvSpPr txBox="1">
            <a:spLocks/>
          </p:cNvSpPr>
          <p:nvPr/>
        </p:nvSpPr>
        <p:spPr>
          <a:xfrm>
            <a:off x="2121272" y="2838394"/>
            <a:ext cx="5222208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Surgimento de semicondutores. </a:t>
            </a:r>
          </a:p>
        </p:txBody>
      </p:sp>
      <p:sp>
        <p:nvSpPr>
          <p:cNvPr id="25" name="Espaço Reservado para Conteúdo 5">
            <a:extLst>
              <a:ext uri="{FF2B5EF4-FFF2-40B4-BE49-F238E27FC236}">
                <a16:creationId xmlns:a16="http://schemas.microsoft.com/office/drawing/2014/main" id="{F48A68F3-0620-4201-A46B-492B0B7243BE}"/>
              </a:ext>
            </a:extLst>
          </p:cNvPr>
          <p:cNvSpPr txBox="1">
            <a:spLocks/>
          </p:cNvSpPr>
          <p:nvPr/>
        </p:nvSpPr>
        <p:spPr>
          <a:xfrm>
            <a:off x="2121272" y="3245274"/>
            <a:ext cx="4336089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Dados de monitoramento ou inspeções.</a:t>
            </a:r>
          </a:p>
        </p:txBody>
      </p:sp>
      <p:sp>
        <p:nvSpPr>
          <p:cNvPr id="26" name="Espaço Reservado para Conteúdo 5">
            <a:extLst>
              <a:ext uri="{FF2B5EF4-FFF2-40B4-BE49-F238E27FC236}">
                <a16:creationId xmlns:a16="http://schemas.microsoft.com/office/drawing/2014/main" id="{9959B2E8-1E13-4C9F-82CB-578D63D9FF7E}"/>
              </a:ext>
            </a:extLst>
          </p:cNvPr>
          <p:cNvSpPr txBox="1">
            <a:spLocks/>
          </p:cNvSpPr>
          <p:nvPr/>
        </p:nvSpPr>
        <p:spPr>
          <a:xfrm>
            <a:off x="2121272" y="3613256"/>
            <a:ext cx="8915400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Foco na disponibilidade do equipamento.</a:t>
            </a:r>
          </a:p>
        </p:txBody>
      </p:sp>
      <p:sp>
        <p:nvSpPr>
          <p:cNvPr id="27" name="Espaço Reservado para Conteúdo 5">
            <a:extLst>
              <a:ext uri="{FF2B5EF4-FFF2-40B4-BE49-F238E27FC236}">
                <a16:creationId xmlns:a16="http://schemas.microsoft.com/office/drawing/2014/main" id="{571A0FA5-A6BA-43C7-9B98-DBFD72EB20DE}"/>
              </a:ext>
            </a:extLst>
          </p:cNvPr>
          <p:cNvSpPr txBox="1">
            <a:spLocks/>
          </p:cNvSpPr>
          <p:nvPr/>
        </p:nvSpPr>
        <p:spPr>
          <a:xfrm>
            <a:off x="1640505" y="4035145"/>
            <a:ext cx="8915400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</a:rPr>
              <a:t>O motor trifásico de indução</a:t>
            </a:r>
            <a:endParaRPr lang="pt-BR" dirty="0"/>
          </a:p>
        </p:txBody>
      </p:sp>
      <p:sp>
        <p:nvSpPr>
          <p:cNvPr id="28" name="Espaço Reservado para Conteúdo 5">
            <a:extLst>
              <a:ext uri="{FF2B5EF4-FFF2-40B4-BE49-F238E27FC236}">
                <a16:creationId xmlns:a16="http://schemas.microsoft.com/office/drawing/2014/main" id="{5C39F154-7B7D-4281-8143-19033D9B38C3}"/>
              </a:ext>
            </a:extLst>
          </p:cNvPr>
          <p:cNvSpPr txBox="1">
            <a:spLocks/>
          </p:cNvSpPr>
          <p:nvPr/>
        </p:nvSpPr>
        <p:spPr>
          <a:xfrm>
            <a:off x="7561210" y="4114217"/>
            <a:ext cx="2574931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u="sng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Características Construtivas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2082B2B-9CDA-445E-9582-9968C711FD5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38"/>
          <a:stretch/>
        </p:blipFill>
        <p:spPr bwMode="auto">
          <a:xfrm>
            <a:off x="5237843" y="4900162"/>
            <a:ext cx="3152013" cy="153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AC12BB0-B4B7-4F00-9BEF-CBBB1C1D390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7974" b="11949"/>
          <a:stretch/>
        </p:blipFill>
        <p:spPr bwMode="auto">
          <a:xfrm>
            <a:off x="9286687" y="4655540"/>
            <a:ext cx="2640193" cy="17164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8E96FE76-6E51-4AEB-8093-AB5357FF06F0}"/>
              </a:ext>
            </a:extLst>
          </p:cNvPr>
          <p:cNvSpPr/>
          <p:nvPr/>
        </p:nvSpPr>
        <p:spPr>
          <a:xfrm>
            <a:off x="5746948" y="4636353"/>
            <a:ext cx="2301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2 – Núcleo do estator.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684130E-2DE0-4241-991A-536F61723EBC}"/>
              </a:ext>
            </a:extLst>
          </p:cNvPr>
          <p:cNvSpPr/>
          <p:nvPr/>
        </p:nvSpPr>
        <p:spPr>
          <a:xfrm>
            <a:off x="6621231" y="6329836"/>
            <a:ext cx="982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Fonte:[10]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995A03FD-0DF6-4330-9C1B-AE1D8E0BA2AE}"/>
              </a:ext>
            </a:extLst>
          </p:cNvPr>
          <p:cNvSpPr/>
          <p:nvPr/>
        </p:nvSpPr>
        <p:spPr>
          <a:xfrm>
            <a:off x="9129315" y="4627124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Figura 3 – Rotor tipo gaiola de esquilo.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2AE88F2-575D-47DC-A45A-1D4689033F00}"/>
              </a:ext>
            </a:extLst>
          </p:cNvPr>
          <p:cNvSpPr/>
          <p:nvPr/>
        </p:nvSpPr>
        <p:spPr>
          <a:xfrm>
            <a:off x="10136141" y="6283594"/>
            <a:ext cx="982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Fonte:[10]</a:t>
            </a:r>
          </a:p>
        </p:txBody>
      </p:sp>
    </p:spTree>
    <p:extLst>
      <p:ext uri="{BB962C8B-B14F-4D97-AF65-F5344CB8AC3E}">
        <p14:creationId xmlns:p14="http://schemas.microsoft.com/office/powerpoint/2010/main" val="369155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/>
      <p:bldP spid="21" grpId="0"/>
      <p:bldP spid="24" grpId="0"/>
      <p:bldP spid="25" grpId="0"/>
      <p:bldP spid="26" grpId="0"/>
      <p:bldP spid="27" grpId="0"/>
      <p:bldP spid="28" grpId="0"/>
      <p:bldP spid="31" grpId="0"/>
      <p:bldP spid="32" grpId="0"/>
      <p:bldP spid="33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9230" y="687191"/>
            <a:ext cx="8911687" cy="422298"/>
          </a:xfrm>
        </p:spPr>
        <p:txBody>
          <a:bodyPr>
            <a:noAutofit/>
          </a:bodyPr>
          <a:lstStyle/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Resultados -  </a:t>
            </a:r>
            <a:r>
              <a:rPr lang="pt-BR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Condição Normal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156883" y="182475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79076B2-95A4-42F3-8859-618FC04FC781}"/>
              </a:ext>
            </a:extLst>
          </p:cNvPr>
          <p:cNvSpPr/>
          <p:nvPr/>
        </p:nvSpPr>
        <p:spPr>
          <a:xfrm>
            <a:off x="3850512" y="2463436"/>
            <a:ext cx="36400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39 - Selecionando o alvo da predição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989FB44-BB97-49BD-BEF9-6B13BD7CE0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34" y="2786601"/>
            <a:ext cx="3830533" cy="30610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B68F68C-367E-42A4-9753-60DFEAE03193}"/>
              </a:ext>
            </a:extLst>
          </p:cNvPr>
          <p:cNvSpPr/>
          <p:nvPr/>
        </p:nvSpPr>
        <p:spPr>
          <a:xfrm>
            <a:off x="4435603" y="5847644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B27C4DA-3E8E-4B74-ABEC-BE55FB027584}"/>
              </a:ext>
            </a:extLst>
          </p:cNvPr>
          <p:cNvSpPr/>
          <p:nvPr/>
        </p:nvSpPr>
        <p:spPr>
          <a:xfrm>
            <a:off x="1849230" y="1486380"/>
            <a:ext cx="9142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Selecionadas como alvo(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target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a coluna “z Normal 1” e outras sete colunas de representação da condição do funcionamento normal foram selecionadas como entradas(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inputs)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para a execução de MVS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BBCF686-4545-43D7-B3E8-4BC80C596DCB}"/>
              </a:ext>
            </a:extLst>
          </p:cNvPr>
          <p:cNvSpPr/>
          <p:nvPr/>
        </p:nvSpPr>
        <p:spPr>
          <a:xfrm>
            <a:off x="3578934" y="5371620"/>
            <a:ext cx="3830533" cy="359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96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208398" y="195354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BEEA7D4-3D3B-4941-BAE2-832BBEF89E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118" y="4606644"/>
            <a:ext cx="2390036" cy="1978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B39EEE1-DD91-4F15-A304-9C6555FB2FD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525" y="1888618"/>
            <a:ext cx="2312581" cy="198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54B4BB9-93B9-4076-BCE1-93C60CC74F8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33" y="1876949"/>
            <a:ext cx="2390036" cy="198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22DC07B-879B-43F2-B40E-F9E662ED802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49"/>
          <a:stretch/>
        </p:blipFill>
        <p:spPr bwMode="auto">
          <a:xfrm>
            <a:off x="3280527" y="4606644"/>
            <a:ext cx="2312581" cy="19782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ED40197-4064-4FC8-9969-4621D4AC933E}"/>
              </a:ext>
            </a:extLst>
          </p:cNvPr>
          <p:cNvSpPr/>
          <p:nvPr/>
        </p:nvSpPr>
        <p:spPr>
          <a:xfrm>
            <a:off x="3382682" y="6415628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06E8D88-F65C-4B76-8AE9-86B40B48E328}"/>
              </a:ext>
            </a:extLst>
          </p:cNvPr>
          <p:cNvSpPr/>
          <p:nvPr/>
        </p:nvSpPr>
        <p:spPr>
          <a:xfrm>
            <a:off x="3889900" y="1570750"/>
            <a:ext cx="9797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rbf</a:t>
            </a:r>
            <a:endParaRPr lang="pt-BR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9F5545F-35DD-459C-80C2-EB1B14F3E834}"/>
              </a:ext>
            </a:extLst>
          </p:cNvPr>
          <p:cNvSpPr/>
          <p:nvPr/>
        </p:nvSpPr>
        <p:spPr>
          <a:xfrm>
            <a:off x="6860059" y="1533399"/>
            <a:ext cx="16193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polynomial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75F846E-94EE-4086-9179-DD33D23B182A}"/>
              </a:ext>
            </a:extLst>
          </p:cNvPr>
          <p:cNvSpPr/>
          <p:nvPr/>
        </p:nvSpPr>
        <p:spPr>
          <a:xfrm>
            <a:off x="3713702" y="4227026"/>
            <a:ext cx="13644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lang="pt-BR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BB43C1-1E4B-40E6-90FB-A73DA20FF7E5}"/>
              </a:ext>
            </a:extLst>
          </p:cNvPr>
          <p:cNvSpPr/>
          <p:nvPr/>
        </p:nvSpPr>
        <p:spPr>
          <a:xfrm>
            <a:off x="7052369" y="4263094"/>
            <a:ext cx="12137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linear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1E27D8E-4302-43D7-83D1-6F007D300E65}"/>
              </a:ext>
            </a:extLst>
          </p:cNvPr>
          <p:cNvSpPr/>
          <p:nvPr/>
        </p:nvSpPr>
        <p:spPr>
          <a:xfrm>
            <a:off x="3280525" y="3760243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5C358F3-77A6-4F4F-BADC-2AC4D67FD87F}"/>
              </a:ext>
            </a:extLst>
          </p:cNvPr>
          <p:cNvSpPr/>
          <p:nvPr/>
        </p:nvSpPr>
        <p:spPr>
          <a:xfrm>
            <a:off x="6642001" y="6420624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38C923D-39BE-4A30-AB06-89F62CEC7978}"/>
              </a:ext>
            </a:extLst>
          </p:cNvPr>
          <p:cNvSpPr/>
          <p:nvPr/>
        </p:nvSpPr>
        <p:spPr>
          <a:xfrm>
            <a:off x="6472133" y="3760243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32346F3B-911E-41AF-993C-B95528806CC3}"/>
              </a:ext>
            </a:extLst>
          </p:cNvPr>
          <p:cNvSpPr/>
          <p:nvPr/>
        </p:nvSpPr>
        <p:spPr>
          <a:xfrm>
            <a:off x="3252244" y="3601039"/>
            <a:ext cx="1998485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4E10A3E-97E1-4949-944D-1D19305215CB}"/>
              </a:ext>
            </a:extLst>
          </p:cNvPr>
          <p:cNvSpPr/>
          <p:nvPr/>
        </p:nvSpPr>
        <p:spPr>
          <a:xfrm>
            <a:off x="3242816" y="6149427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7E30171-31CF-4949-9F8E-0F9C4A33E4E4}"/>
              </a:ext>
            </a:extLst>
          </p:cNvPr>
          <p:cNvSpPr/>
          <p:nvPr/>
        </p:nvSpPr>
        <p:spPr>
          <a:xfrm>
            <a:off x="6486788" y="6256424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73D14298-22CE-4EB0-BFB0-4D4342EFA8CF}"/>
              </a:ext>
            </a:extLst>
          </p:cNvPr>
          <p:cNvSpPr/>
          <p:nvPr/>
        </p:nvSpPr>
        <p:spPr>
          <a:xfrm>
            <a:off x="6440075" y="3549797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068E9AF0-AD7D-4666-B3F8-DD5B30B79C92}"/>
              </a:ext>
            </a:extLst>
          </p:cNvPr>
          <p:cNvSpPr/>
          <p:nvPr/>
        </p:nvSpPr>
        <p:spPr>
          <a:xfrm flipH="1">
            <a:off x="742496" y="1194845"/>
            <a:ext cx="11245669" cy="374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14400">
              <a:lnSpc>
                <a:spcPct val="107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obtidos das simulações de MVS para Condição Normal utilizando diferentes funções kernel: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C1DC6485-0288-4E0E-824E-29D0F702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230" y="687191"/>
            <a:ext cx="8911687" cy="422298"/>
          </a:xfrm>
        </p:spPr>
        <p:txBody>
          <a:bodyPr>
            <a:noAutofit/>
          </a:bodyPr>
          <a:lstStyle/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Resultados -  </a:t>
            </a:r>
            <a:r>
              <a:rPr lang="pt-BR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Condição Normal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1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  <p:bldP spid="28" grpId="0" animBg="1"/>
      <p:bldP spid="30" grpId="0" animBg="1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38300" y="1275007"/>
            <a:ext cx="8915400" cy="54091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144004" y="144036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8DA880C-DE41-456C-A719-1892CE2804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226" y="2313640"/>
            <a:ext cx="5948312" cy="3191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BC8741D-5CCD-4D45-B139-3474E6A71ABA}"/>
              </a:ext>
            </a:extLst>
          </p:cNvPr>
          <p:cNvSpPr/>
          <p:nvPr/>
        </p:nvSpPr>
        <p:spPr>
          <a:xfrm>
            <a:off x="4757509" y="5516883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CFBD9F5-A23C-4F9F-8D6E-17FABD797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230" y="687191"/>
            <a:ext cx="8911687" cy="422298"/>
          </a:xfrm>
        </p:spPr>
        <p:txBody>
          <a:bodyPr>
            <a:noAutofit/>
          </a:bodyPr>
          <a:lstStyle/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Resultados -  </a:t>
            </a:r>
            <a:r>
              <a:rPr lang="pt-BR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Condição Normal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580E082-0E27-4247-BAEC-08344039D84D}"/>
              </a:ext>
            </a:extLst>
          </p:cNvPr>
          <p:cNvSpPr/>
          <p:nvPr/>
        </p:nvSpPr>
        <p:spPr>
          <a:xfrm>
            <a:off x="3431955" y="2230606"/>
            <a:ext cx="451732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40 - Correlação linear por kernel - condição normal</a:t>
            </a:r>
          </a:p>
        </p:txBody>
      </p:sp>
    </p:spTree>
    <p:extLst>
      <p:ext uri="{BB962C8B-B14F-4D97-AF65-F5344CB8AC3E}">
        <p14:creationId xmlns:p14="http://schemas.microsoft.com/office/powerpoint/2010/main" val="358565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ço Reservado para Conteúdo 5">
            <a:extLst>
              <a:ext uri="{FF2B5EF4-FFF2-40B4-BE49-F238E27FC236}">
                <a16:creationId xmlns:a16="http://schemas.microsoft.com/office/drawing/2014/main" id="{1DBD9ECC-CB4E-4C3E-8391-A26FD2863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484" y="1486022"/>
            <a:ext cx="11780594" cy="1898074"/>
          </a:xfrm>
          <a:solidFill>
            <a:schemeClr val="bg1"/>
          </a:solidFill>
        </p:spPr>
        <p:txBody>
          <a:bodyPr>
            <a:normAutofit/>
          </a:bodyPr>
          <a:lstStyle/>
          <a:p>
            <a:pPr indent="914400">
              <a:lnSpc>
                <a:spcPct val="107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Selecionada como alvo(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target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a coluna “i </a:t>
            </a:r>
            <a:r>
              <a:rPr lang="pt-BR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Desb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4” e outras sete colunas do </a:t>
            </a:r>
            <a:r>
              <a:rPr lang="pt-BR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dataset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como entradas(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inputs).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A24E5C-693B-4762-BE95-00FFD061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02" y="4786350"/>
            <a:ext cx="2335719" cy="1912275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DE5517B-BA1A-4F61-866B-F54C17B6921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96"/>
          <a:stretch/>
        </p:blipFill>
        <p:spPr bwMode="auto">
          <a:xfrm>
            <a:off x="6770573" y="4730151"/>
            <a:ext cx="2346127" cy="20848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AF22BFE-09CC-4650-B01A-D2C6BA74C0C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9"/>
          <a:stretch/>
        </p:blipFill>
        <p:spPr bwMode="auto">
          <a:xfrm>
            <a:off x="6770574" y="2042731"/>
            <a:ext cx="2346127" cy="20748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5472886-6F0B-4403-B3AE-2DB0EC33D82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95" b="7967"/>
          <a:stretch/>
        </p:blipFill>
        <p:spPr bwMode="auto">
          <a:xfrm>
            <a:off x="3561658" y="2042411"/>
            <a:ext cx="2335719" cy="20751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208398" y="195354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ED40197-4064-4FC8-9969-4621D4AC933E}"/>
              </a:ext>
            </a:extLst>
          </p:cNvPr>
          <p:cNvSpPr/>
          <p:nvPr/>
        </p:nvSpPr>
        <p:spPr>
          <a:xfrm>
            <a:off x="3656060" y="6572050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06E8D88-F65C-4B76-8AE9-86B40B48E328}"/>
              </a:ext>
            </a:extLst>
          </p:cNvPr>
          <p:cNvSpPr/>
          <p:nvPr/>
        </p:nvSpPr>
        <p:spPr>
          <a:xfrm>
            <a:off x="4163278" y="1802588"/>
            <a:ext cx="9797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rbf</a:t>
            </a:r>
            <a:endParaRPr lang="pt-BR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9F5545F-35DD-459C-80C2-EB1B14F3E834}"/>
              </a:ext>
            </a:extLst>
          </p:cNvPr>
          <p:cNvSpPr/>
          <p:nvPr/>
        </p:nvSpPr>
        <p:spPr>
          <a:xfrm>
            <a:off x="7133437" y="1765237"/>
            <a:ext cx="16193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polynomial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75F846E-94EE-4086-9179-DD33D23B182A}"/>
              </a:ext>
            </a:extLst>
          </p:cNvPr>
          <p:cNvSpPr/>
          <p:nvPr/>
        </p:nvSpPr>
        <p:spPr>
          <a:xfrm>
            <a:off x="3987080" y="4458864"/>
            <a:ext cx="13644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lang="pt-BR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BB43C1-1E4B-40E6-90FB-A73DA20FF7E5}"/>
              </a:ext>
            </a:extLst>
          </p:cNvPr>
          <p:cNvSpPr/>
          <p:nvPr/>
        </p:nvSpPr>
        <p:spPr>
          <a:xfrm>
            <a:off x="7222050" y="4419516"/>
            <a:ext cx="12137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linear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1E27D8E-4302-43D7-83D1-6F007D300E65}"/>
              </a:ext>
            </a:extLst>
          </p:cNvPr>
          <p:cNvSpPr/>
          <p:nvPr/>
        </p:nvSpPr>
        <p:spPr>
          <a:xfrm>
            <a:off x="3553903" y="4039216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5C358F3-77A6-4F4F-BADC-2AC4D67FD87F}"/>
              </a:ext>
            </a:extLst>
          </p:cNvPr>
          <p:cNvSpPr/>
          <p:nvPr/>
        </p:nvSpPr>
        <p:spPr>
          <a:xfrm>
            <a:off x="6915379" y="6577046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38C923D-39BE-4A30-AB06-89F62CEC7978}"/>
              </a:ext>
            </a:extLst>
          </p:cNvPr>
          <p:cNvSpPr/>
          <p:nvPr/>
        </p:nvSpPr>
        <p:spPr>
          <a:xfrm>
            <a:off x="6745511" y="3992081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32346F3B-911E-41AF-993C-B95528806CC3}"/>
              </a:ext>
            </a:extLst>
          </p:cNvPr>
          <p:cNvSpPr/>
          <p:nvPr/>
        </p:nvSpPr>
        <p:spPr>
          <a:xfrm>
            <a:off x="3525622" y="3832877"/>
            <a:ext cx="2084548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4E10A3E-97E1-4949-944D-1D19305215CB}"/>
              </a:ext>
            </a:extLst>
          </p:cNvPr>
          <p:cNvSpPr/>
          <p:nvPr/>
        </p:nvSpPr>
        <p:spPr>
          <a:xfrm>
            <a:off x="3516194" y="6381265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7E30171-31CF-4949-9F8E-0F9C4A33E4E4}"/>
              </a:ext>
            </a:extLst>
          </p:cNvPr>
          <p:cNvSpPr/>
          <p:nvPr/>
        </p:nvSpPr>
        <p:spPr>
          <a:xfrm>
            <a:off x="6760166" y="6412846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73D14298-22CE-4EB0-BFB0-4D4342EFA8CF}"/>
              </a:ext>
            </a:extLst>
          </p:cNvPr>
          <p:cNvSpPr/>
          <p:nvPr/>
        </p:nvSpPr>
        <p:spPr>
          <a:xfrm>
            <a:off x="6732307" y="3819343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068E9AF0-AD7D-4666-B3F8-DD5B30B79C92}"/>
              </a:ext>
            </a:extLst>
          </p:cNvPr>
          <p:cNvSpPr/>
          <p:nvPr/>
        </p:nvSpPr>
        <p:spPr>
          <a:xfrm flipH="1">
            <a:off x="808484" y="1148181"/>
            <a:ext cx="11245669" cy="374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14400">
              <a:lnSpc>
                <a:spcPct val="107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obtidos de 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diferentes simulações de MVS: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CFEA8BE9-010A-4FFD-8C72-8BA861FCA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230" y="687191"/>
            <a:ext cx="8911687" cy="422298"/>
          </a:xfrm>
        </p:spPr>
        <p:txBody>
          <a:bodyPr>
            <a:noAutofit/>
          </a:bodyPr>
          <a:lstStyle/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Resultados -  </a:t>
            </a:r>
            <a:r>
              <a:rPr lang="pt-BR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Condição Desbalanceamento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  <p:bldP spid="28" grpId="0" animBg="1"/>
      <p:bldP spid="30" grpId="0" animBg="1"/>
      <p:bldP spid="3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38300" y="1275007"/>
            <a:ext cx="8915400" cy="54091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144004" y="144036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C8741D-5CCD-4D45-B139-3474E6A71ABA}"/>
              </a:ext>
            </a:extLst>
          </p:cNvPr>
          <p:cNvSpPr/>
          <p:nvPr/>
        </p:nvSpPr>
        <p:spPr>
          <a:xfrm>
            <a:off x="5023350" y="4714531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395013-4AB3-485A-B951-012C04DCD4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28" y="2077555"/>
            <a:ext cx="5971032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AF6396A4-4412-48A9-A800-9B457F23A210}"/>
              </a:ext>
            </a:extLst>
          </p:cNvPr>
          <p:cNvSpPr txBox="1">
            <a:spLocks/>
          </p:cNvSpPr>
          <p:nvPr/>
        </p:nvSpPr>
        <p:spPr>
          <a:xfrm>
            <a:off x="1849230" y="687191"/>
            <a:ext cx="8911687" cy="422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Resultados -  </a:t>
            </a:r>
            <a:r>
              <a:rPr lang="pt-BR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Condição Desbalanceamento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BF7E199-2EC3-474E-A568-AB754EE28E06}"/>
              </a:ext>
            </a:extLst>
          </p:cNvPr>
          <p:cNvSpPr/>
          <p:nvPr/>
        </p:nvSpPr>
        <p:spPr>
          <a:xfrm>
            <a:off x="3405327" y="1989580"/>
            <a:ext cx="538134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41 - Correlação linear por kernel - condição desbalanceamento.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A750858-6B26-4DF1-AE8C-D47E3105DB18}"/>
              </a:ext>
            </a:extLst>
          </p:cNvPr>
          <p:cNvSpPr/>
          <p:nvPr/>
        </p:nvSpPr>
        <p:spPr>
          <a:xfrm>
            <a:off x="5162890" y="5365930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</p:spTree>
    <p:extLst>
      <p:ext uri="{BB962C8B-B14F-4D97-AF65-F5344CB8AC3E}">
        <p14:creationId xmlns:p14="http://schemas.microsoft.com/office/powerpoint/2010/main" val="19696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spaço Reservado para Conteúdo 5">
            <a:extLst>
              <a:ext uri="{FF2B5EF4-FFF2-40B4-BE49-F238E27FC236}">
                <a16:creationId xmlns:a16="http://schemas.microsoft.com/office/drawing/2014/main" id="{D4F7F13A-8B39-444A-BE58-125F6203E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484" y="1448314"/>
            <a:ext cx="10993875" cy="1898074"/>
          </a:xfrm>
          <a:solidFill>
            <a:schemeClr val="bg1"/>
          </a:solidFill>
        </p:spPr>
        <p:txBody>
          <a:bodyPr>
            <a:normAutofit/>
          </a:bodyPr>
          <a:lstStyle/>
          <a:p>
            <a:pPr indent="914400">
              <a:lnSpc>
                <a:spcPct val="107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Selecionada como alvo(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target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a coluna “z 2fases1” e outras sete colunas do </a:t>
            </a:r>
            <a:r>
              <a:rPr lang="pt-BR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dataset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como entradas(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inputs).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25605896-6DBC-44E3-B39B-538E5487ED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075" y="4697558"/>
            <a:ext cx="2496535" cy="200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C7219E21-343E-4624-B549-78360BC9DB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66" y="4607889"/>
            <a:ext cx="2394413" cy="205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02B7187-57D3-40BB-8D87-C7D51CFB60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870" y="2003929"/>
            <a:ext cx="2389472" cy="202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5FD69F0-3CB0-4746-A420-D1CC20D2A6E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244" y="2003930"/>
            <a:ext cx="2238707" cy="20575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208398" y="195354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ED40197-4064-4FC8-9969-4621D4AC933E}"/>
              </a:ext>
            </a:extLst>
          </p:cNvPr>
          <p:cNvSpPr/>
          <p:nvPr/>
        </p:nvSpPr>
        <p:spPr>
          <a:xfrm>
            <a:off x="3317462" y="6574808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06E8D88-F65C-4B76-8AE9-86B40B48E328}"/>
              </a:ext>
            </a:extLst>
          </p:cNvPr>
          <p:cNvSpPr/>
          <p:nvPr/>
        </p:nvSpPr>
        <p:spPr>
          <a:xfrm>
            <a:off x="3889900" y="1702728"/>
            <a:ext cx="9797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rbf</a:t>
            </a:r>
            <a:endParaRPr lang="pt-BR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9F5545F-35DD-459C-80C2-EB1B14F3E834}"/>
              </a:ext>
            </a:extLst>
          </p:cNvPr>
          <p:cNvSpPr/>
          <p:nvPr/>
        </p:nvSpPr>
        <p:spPr>
          <a:xfrm>
            <a:off x="6860059" y="1665377"/>
            <a:ext cx="16193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polynomial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75F846E-94EE-4086-9179-DD33D23B182A}"/>
              </a:ext>
            </a:extLst>
          </p:cNvPr>
          <p:cNvSpPr/>
          <p:nvPr/>
        </p:nvSpPr>
        <p:spPr>
          <a:xfrm>
            <a:off x="3713702" y="4359004"/>
            <a:ext cx="13644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lang="pt-BR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BB43C1-1E4B-40E6-90FB-A73DA20FF7E5}"/>
              </a:ext>
            </a:extLst>
          </p:cNvPr>
          <p:cNvSpPr/>
          <p:nvPr/>
        </p:nvSpPr>
        <p:spPr>
          <a:xfrm>
            <a:off x="7052369" y="4395072"/>
            <a:ext cx="12137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linear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1E27D8E-4302-43D7-83D1-6F007D300E65}"/>
              </a:ext>
            </a:extLst>
          </p:cNvPr>
          <p:cNvSpPr/>
          <p:nvPr/>
        </p:nvSpPr>
        <p:spPr>
          <a:xfrm>
            <a:off x="3280525" y="3892221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5C358F3-77A6-4F4F-BADC-2AC4D67FD87F}"/>
              </a:ext>
            </a:extLst>
          </p:cNvPr>
          <p:cNvSpPr/>
          <p:nvPr/>
        </p:nvSpPr>
        <p:spPr>
          <a:xfrm>
            <a:off x="6593471" y="6576515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38C923D-39BE-4A30-AB06-89F62CEC7978}"/>
              </a:ext>
            </a:extLst>
          </p:cNvPr>
          <p:cNvSpPr/>
          <p:nvPr/>
        </p:nvSpPr>
        <p:spPr>
          <a:xfrm>
            <a:off x="6472133" y="3892221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32346F3B-911E-41AF-993C-B95528806CC3}"/>
              </a:ext>
            </a:extLst>
          </p:cNvPr>
          <p:cNvSpPr/>
          <p:nvPr/>
        </p:nvSpPr>
        <p:spPr>
          <a:xfrm>
            <a:off x="3252244" y="3742444"/>
            <a:ext cx="1998485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4E10A3E-97E1-4949-944D-1D19305215CB}"/>
              </a:ext>
            </a:extLst>
          </p:cNvPr>
          <p:cNvSpPr/>
          <p:nvPr/>
        </p:nvSpPr>
        <p:spPr>
          <a:xfrm>
            <a:off x="3252244" y="6388402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7E30171-31CF-4949-9F8E-0F9C4A33E4E4}"/>
              </a:ext>
            </a:extLst>
          </p:cNvPr>
          <p:cNvSpPr/>
          <p:nvPr/>
        </p:nvSpPr>
        <p:spPr>
          <a:xfrm>
            <a:off x="6486788" y="6407256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73D14298-22CE-4EB0-BFB0-4D4342EFA8CF}"/>
              </a:ext>
            </a:extLst>
          </p:cNvPr>
          <p:cNvSpPr/>
          <p:nvPr/>
        </p:nvSpPr>
        <p:spPr>
          <a:xfrm>
            <a:off x="6450275" y="3728021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068E9AF0-AD7D-4666-B3F8-DD5B30B79C92}"/>
              </a:ext>
            </a:extLst>
          </p:cNvPr>
          <p:cNvSpPr/>
          <p:nvPr/>
        </p:nvSpPr>
        <p:spPr>
          <a:xfrm flipH="1">
            <a:off x="742496" y="1147710"/>
            <a:ext cx="11245669" cy="374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14400">
              <a:lnSpc>
                <a:spcPct val="107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Simulações de MVS para Condição de ligação com somente duas fases utilizando diferentes funções kernel: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6488107-924E-4109-A04D-B475DD864560}"/>
              </a:ext>
            </a:extLst>
          </p:cNvPr>
          <p:cNvSpPr txBox="1">
            <a:spLocks/>
          </p:cNvSpPr>
          <p:nvPr/>
        </p:nvSpPr>
        <p:spPr>
          <a:xfrm>
            <a:off x="1849230" y="687191"/>
            <a:ext cx="8911687" cy="422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Resultados -  </a:t>
            </a:r>
            <a:r>
              <a:rPr lang="pt-BR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Condição De duas fases.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44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  <p:bldP spid="28" grpId="0" animBg="1"/>
      <p:bldP spid="30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2FECAC3-DCC5-42B0-ADA5-FF8F35E785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484" y="1978294"/>
            <a:ext cx="5971032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1404" y="852710"/>
            <a:ext cx="8911687" cy="422298"/>
          </a:xfrm>
        </p:spPr>
        <p:txBody>
          <a:bodyPr>
            <a:no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5 Resultados </a:t>
            </a:r>
            <a:r>
              <a:rPr lang="pt-BR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Condição De Duas fases.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38300" y="1275007"/>
            <a:ext cx="8915400" cy="54091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144004" y="144036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C8741D-5CCD-4D45-B139-3474E6A71ABA}"/>
              </a:ext>
            </a:extLst>
          </p:cNvPr>
          <p:cNvSpPr/>
          <p:nvPr/>
        </p:nvSpPr>
        <p:spPr>
          <a:xfrm>
            <a:off x="5296891" y="5134871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FF10EFD-B8E7-4188-A4E2-FD43937747C1}"/>
              </a:ext>
            </a:extLst>
          </p:cNvPr>
          <p:cNvSpPr/>
          <p:nvPr/>
        </p:nvSpPr>
        <p:spPr>
          <a:xfrm>
            <a:off x="3556159" y="2008434"/>
            <a:ext cx="5083186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42 - Correlação linear por kernel - condição de duas fases.</a:t>
            </a:r>
          </a:p>
        </p:txBody>
      </p:sp>
    </p:spTree>
    <p:extLst>
      <p:ext uri="{BB962C8B-B14F-4D97-AF65-F5344CB8AC3E}">
        <p14:creationId xmlns:p14="http://schemas.microsoft.com/office/powerpoint/2010/main" val="30423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Conteúdo 5">
            <a:extLst>
              <a:ext uri="{FF2B5EF4-FFF2-40B4-BE49-F238E27FC236}">
                <a16:creationId xmlns:a16="http://schemas.microsoft.com/office/drawing/2014/main" id="{469F7EDB-4224-4685-84BA-C91AED9901E7}"/>
              </a:ext>
            </a:extLst>
          </p:cNvPr>
          <p:cNvSpPr txBox="1">
            <a:spLocks/>
          </p:cNvSpPr>
          <p:nvPr/>
        </p:nvSpPr>
        <p:spPr>
          <a:xfrm>
            <a:off x="837950" y="1212053"/>
            <a:ext cx="11245669" cy="18980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914400">
              <a:lnSpc>
                <a:spcPct val="107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Selecionada como alvo(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target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a coluna “x Desnível 2” e outras sete colunas do </a:t>
            </a:r>
            <a:r>
              <a:rPr lang="pt-BR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dataset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como entradas(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inputs).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50F6049-9B37-416A-BC6F-7811AF47C1DC}"/>
              </a:ext>
            </a:extLst>
          </p:cNvPr>
          <p:cNvSpPr/>
          <p:nvPr/>
        </p:nvSpPr>
        <p:spPr>
          <a:xfrm flipH="1">
            <a:off x="837950" y="874212"/>
            <a:ext cx="11245669" cy="374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14400">
              <a:lnSpc>
                <a:spcPct val="107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Resultados obtidos de 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diferentes simulações de MVS: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F2CDFB77-6F60-4732-9881-EFDFEA826DD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232" y="1852066"/>
            <a:ext cx="219456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7513B32F-FCCF-495E-BB9D-80A410E6F7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178" y="4586264"/>
            <a:ext cx="2194560" cy="215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9B699A61-27B5-4BC5-BB42-FA5DB1F284F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215" y="4543908"/>
            <a:ext cx="2286000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ADDC046-9502-4DDF-84BB-0818A477BD8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215" y="1827934"/>
            <a:ext cx="2286000" cy="22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208398" y="195354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ED40197-4064-4FC8-9969-4621D4AC933E}"/>
              </a:ext>
            </a:extLst>
          </p:cNvPr>
          <p:cNvSpPr/>
          <p:nvPr/>
        </p:nvSpPr>
        <p:spPr>
          <a:xfrm>
            <a:off x="3232620" y="6576885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06E8D88-F65C-4B76-8AE9-86B40B48E328}"/>
              </a:ext>
            </a:extLst>
          </p:cNvPr>
          <p:cNvSpPr/>
          <p:nvPr/>
        </p:nvSpPr>
        <p:spPr>
          <a:xfrm>
            <a:off x="3814580" y="1561156"/>
            <a:ext cx="9797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rbf</a:t>
            </a:r>
            <a:endParaRPr lang="pt-BR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9F5545F-35DD-459C-80C2-EB1B14F3E834}"/>
              </a:ext>
            </a:extLst>
          </p:cNvPr>
          <p:cNvSpPr/>
          <p:nvPr/>
        </p:nvSpPr>
        <p:spPr>
          <a:xfrm>
            <a:off x="7585829" y="1504917"/>
            <a:ext cx="16193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polynomial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75F846E-94EE-4086-9179-DD33D23B182A}"/>
              </a:ext>
            </a:extLst>
          </p:cNvPr>
          <p:cNvSpPr/>
          <p:nvPr/>
        </p:nvSpPr>
        <p:spPr>
          <a:xfrm>
            <a:off x="3666790" y="4280616"/>
            <a:ext cx="13644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pt-BR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lang="pt-BR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0BB43C1-1E4B-40E6-90FB-A73DA20FF7E5}"/>
              </a:ext>
            </a:extLst>
          </p:cNvPr>
          <p:cNvSpPr/>
          <p:nvPr/>
        </p:nvSpPr>
        <p:spPr>
          <a:xfrm>
            <a:off x="7741380" y="4281949"/>
            <a:ext cx="12137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linear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1E27D8E-4302-43D7-83D1-6F007D300E65}"/>
              </a:ext>
            </a:extLst>
          </p:cNvPr>
          <p:cNvSpPr/>
          <p:nvPr/>
        </p:nvSpPr>
        <p:spPr>
          <a:xfrm>
            <a:off x="3356609" y="3982341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5C358F3-77A6-4F4F-BADC-2AC4D67FD87F}"/>
              </a:ext>
            </a:extLst>
          </p:cNvPr>
          <p:cNvSpPr/>
          <p:nvPr/>
        </p:nvSpPr>
        <p:spPr>
          <a:xfrm>
            <a:off x="7440795" y="6576885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38C923D-39BE-4A30-AB06-89F62CEC7978}"/>
              </a:ext>
            </a:extLst>
          </p:cNvPr>
          <p:cNvSpPr/>
          <p:nvPr/>
        </p:nvSpPr>
        <p:spPr>
          <a:xfrm>
            <a:off x="7355858" y="3906753"/>
            <a:ext cx="19848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32346F3B-911E-41AF-993C-B95528806CC3}"/>
              </a:ext>
            </a:extLst>
          </p:cNvPr>
          <p:cNvSpPr/>
          <p:nvPr/>
        </p:nvSpPr>
        <p:spPr>
          <a:xfrm>
            <a:off x="3232620" y="3814901"/>
            <a:ext cx="1998485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4E10A3E-97E1-4949-944D-1D19305215CB}"/>
              </a:ext>
            </a:extLst>
          </p:cNvPr>
          <p:cNvSpPr/>
          <p:nvPr/>
        </p:nvSpPr>
        <p:spPr>
          <a:xfrm>
            <a:off x="3184874" y="6417681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7E30171-31CF-4949-9F8E-0F9C4A33E4E4}"/>
              </a:ext>
            </a:extLst>
          </p:cNvPr>
          <p:cNvSpPr/>
          <p:nvPr/>
        </p:nvSpPr>
        <p:spPr>
          <a:xfrm>
            <a:off x="7246721" y="6391931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73D14298-22CE-4EB0-BFB0-4D4342EFA8CF}"/>
              </a:ext>
            </a:extLst>
          </p:cNvPr>
          <p:cNvSpPr/>
          <p:nvPr/>
        </p:nvSpPr>
        <p:spPr>
          <a:xfrm>
            <a:off x="7246721" y="3735299"/>
            <a:ext cx="2093976" cy="159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6488107-924E-4109-A04D-B475DD864560}"/>
              </a:ext>
            </a:extLst>
          </p:cNvPr>
          <p:cNvSpPr txBox="1">
            <a:spLocks/>
          </p:cNvSpPr>
          <p:nvPr/>
        </p:nvSpPr>
        <p:spPr>
          <a:xfrm>
            <a:off x="1783589" y="441979"/>
            <a:ext cx="8911687" cy="422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Resultados -  </a:t>
            </a:r>
            <a:r>
              <a:rPr lang="pt-BR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Condição De Desníveis na base.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7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  <p:bldP spid="28" grpId="0" animBg="1"/>
      <p:bldP spid="30" grpId="0" animBg="1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E4A863-C725-48EC-97A1-1B9326F46B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41" y="2008434"/>
            <a:ext cx="59436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38300" y="1275007"/>
            <a:ext cx="8915400" cy="54091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144004" y="144036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C8741D-5CCD-4D45-B139-3474E6A71ABA}"/>
              </a:ext>
            </a:extLst>
          </p:cNvPr>
          <p:cNvSpPr/>
          <p:nvPr/>
        </p:nvSpPr>
        <p:spPr>
          <a:xfrm>
            <a:off x="5085163" y="5169473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01A2116-193D-4E87-ABFD-A19B4FAC8B6C}"/>
              </a:ext>
            </a:extLst>
          </p:cNvPr>
          <p:cNvSpPr txBox="1">
            <a:spLocks/>
          </p:cNvSpPr>
          <p:nvPr/>
        </p:nvSpPr>
        <p:spPr>
          <a:xfrm>
            <a:off x="1783589" y="649373"/>
            <a:ext cx="8911687" cy="4222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Resultados -  </a:t>
            </a:r>
            <a:r>
              <a:rPr lang="pt-BR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pt-BR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Condição De Desníveis na base.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8C6A8A7-046E-4EB8-A9FF-CDA89A6B73BE}"/>
              </a:ext>
            </a:extLst>
          </p:cNvPr>
          <p:cNvSpPr/>
          <p:nvPr/>
        </p:nvSpPr>
        <p:spPr>
          <a:xfrm>
            <a:off x="3556159" y="2008434"/>
            <a:ext cx="5347682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43 - Correlação linear por kernel - condição desníveis na base.</a:t>
            </a:r>
          </a:p>
        </p:txBody>
      </p:sp>
    </p:spTree>
    <p:extLst>
      <p:ext uri="{BB962C8B-B14F-4D97-AF65-F5344CB8AC3E}">
        <p14:creationId xmlns:p14="http://schemas.microsoft.com/office/powerpoint/2010/main" val="292718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156883" y="246869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74561F-E132-411F-AA1C-C987BBA6B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230" y="1023695"/>
            <a:ext cx="8915400" cy="422298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Foram utilizados os valores dos parâmetros de kernel em modo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92451CC-8B39-4F6D-9A6C-B7F4B80B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230" y="555213"/>
            <a:ext cx="8911687" cy="422298"/>
          </a:xfrm>
        </p:spPr>
        <p:txBody>
          <a:bodyPr>
            <a:noAutofit/>
          </a:bodyPr>
          <a:lstStyle/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Discussões de Resultados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2DD2525C-F35E-40DF-8636-E1798FE5A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5015553"/>
                  </p:ext>
                </p:extLst>
              </p:nvPr>
            </p:nvGraphicFramePr>
            <p:xfrm>
              <a:off x="3287721" y="1713893"/>
              <a:ext cx="5393690" cy="106749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52195">
                      <a:extLst>
                        <a:ext uri="{9D8B030D-6E8A-4147-A177-3AD203B41FA5}">
                          <a16:colId xmlns:a16="http://schemas.microsoft.com/office/drawing/2014/main" val="476322717"/>
                        </a:ext>
                      </a:extLst>
                    </a:gridCol>
                    <a:gridCol w="1059180">
                      <a:extLst>
                        <a:ext uri="{9D8B030D-6E8A-4147-A177-3AD203B41FA5}">
                          <a16:colId xmlns:a16="http://schemas.microsoft.com/office/drawing/2014/main" val="2945587287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1660422884"/>
                        </a:ext>
                      </a:extLst>
                    </a:gridCol>
                    <a:gridCol w="1069975">
                      <a:extLst>
                        <a:ext uri="{9D8B030D-6E8A-4147-A177-3AD203B41FA5}">
                          <a16:colId xmlns:a16="http://schemas.microsoft.com/office/drawing/2014/main" val="1534788555"/>
                        </a:ext>
                      </a:extLst>
                    </a:gridCol>
                    <a:gridCol w="1067435">
                      <a:extLst>
                        <a:ext uri="{9D8B030D-6E8A-4147-A177-3AD203B41FA5}">
                          <a16:colId xmlns:a16="http://schemas.microsoft.com/office/drawing/2014/main" val="333656957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 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RBF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POLYNOMIAL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SIGMOID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LINEAR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153343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0.5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0.5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-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643268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742065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2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10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1</a:t>
                          </a:r>
                          <a:endParaRPr lang="pt-B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1715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2DD2525C-F35E-40DF-8636-E1798FE5A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5015553"/>
                  </p:ext>
                </p:extLst>
              </p:nvPr>
            </p:nvGraphicFramePr>
            <p:xfrm>
              <a:off x="3287721" y="1713893"/>
              <a:ext cx="5393690" cy="106749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52195">
                      <a:extLst>
                        <a:ext uri="{9D8B030D-6E8A-4147-A177-3AD203B41FA5}">
                          <a16:colId xmlns:a16="http://schemas.microsoft.com/office/drawing/2014/main" val="476322717"/>
                        </a:ext>
                      </a:extLst>
                    </a:gridCol>
                    <a:gridCol w="1059180">
                      <a:extLst>
                        <a:ext uri="{9D8B030D-6E8A-4147-A177-3AD203B41FA5}">
                          <a16:colId xmlns:a16="http://schemas.microsoft.com/office/drawing/2014/main" val="2945587287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1660422884"/>
                        </a:ext>
                      </a:extLst>
                    </a:gridCol>
                    <a:gridCol w="1069975">
                      <a:extLst>
                        <a:ext uri="{9D8B030D-6E8A-4147-A177-3AD203B41FA5}">
                          <a16:colId xmlns:a16="http://schemas.microsoft.com/office/drawing/2014/main" val="1534788555"/>
                        </a:ext>
                      </a:extLst>
                    </a:gridCol>
                    <a:gridCol w="1067435">
                      <a:extLst>
                        <a:ext uri="{9D8B030D-6E8A-4147-A177-3AD203B41FA5}">
                          <a16:colId xmlns:a16="http://schemas.microsoft.com/office/drawing/2014/main" val="3336569572"/>
                        </a:ext>
                      </a:extLst>
                    </a:gridCol>
                  </a:tblGrid>
                  <a:tr h="244539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 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RBF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POLYNOMIAL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SIGMOID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LINEAR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153343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78" t="-89130" r="-414451" b="-2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0.5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0.5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-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643268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78" t="-193333" r="-414451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7420650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78" t="-293333" r="-414451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10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>
                              <a:effectLst/>
                            </a:rPr>
                            <a:t>0.1</a:t>
                          </a:r>
                          <a:endParaRPr lang="pt-B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1</a:t>
                          </a:r>
                          <a:endParaRPr lang="pt-BR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1715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5E557844-847C-441C-9ABE-DECD2F7CD0A2}"/>
              </a:ext>
            </a:extLst>
          </p:cNvPr>
          <p:cNvSpPr/>
          <p:nvPr/>
        </p:nvSpPr>
        <p:spPr>
          <a:xfrm>
            <a:off x="5025008" y="2726127"/>
            <a:ext cx="19191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F60FB06-DE28-4D77-AAB2-92938A2DD783}"/>
              </a:ext>
            </a:extLst>
          </p:cNvPr>
          <p:cNvSpPr/>
          <p:nvPr/>
        </p:nvSpPr>
        <p:spPr>
          <a:xfrm>
            <a:off x="3972085" y="1468541"/>
            <a:ext cx="4247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Tabela 2 -  Valores dos parâmetros dos kernels aplicados</a:t>
            </a:r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CB26FD7C-D1DA-46CE-B2CC-14DF84ACB8CC}"/>
              </a:ext>
            </a:extLst>
          </p:cNvPr>
          <p:cNvSpPr txBox="1">
            <a:spLocks/>
          </p:cNvSpPr>
          <p:nvPr/>
        </p:nvSpPr>
        <p:spPr>
          <a:xfrm>
            <a:off x="1845517" y="3365842"/>
            <a:ext cx="8915400" cy="712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Desempenho de classificação proposto por MSV através dos modelos preditivos gerados:</a:t>
            </a: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30159658-7A71-4EB2-B499-61A15D55D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408964"/>
              </p:ext>
            </p:extLst>
          </p:nvPr>
        </p:nvGraphicFramePr>
        <p:xfrm>
          <a:off x="3287721" y="4220379"/>
          <a:ext cx="5368925" cy="14975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325">
                  <a:extLst>
                    <a:ext uri="{9D8B030D-6E8A-4147-A177-3AD203B41FA5}">
                      <a16:colId xmlns:a16="http://schemas.microsoft.com/office/drawing/2014/main" val="1207062596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10572457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791472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Condição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Maior índice de Correlação Linear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Kernel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3754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Normal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96%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Rbf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1086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Desbalanceamento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98%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Polynomial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2003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Duas fases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92%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Rbf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1520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Desnível na base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98%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Polynomial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904128"/>
                  </a:ext>
                </a:extLst>
              </a:tr>
            </a:tbl>
          </a:graphicData>
        </a:graphic>
      </p:graphicFrame>
      <p:sp>
        <p:nvSpPr>
          <p:cNvPr id="18" name="Retângulo 17">
            <a:extLst>
              <a:ext uri="{FF2B5EF4-FFF2-40B4-BE49-F238E27FC236}">
                <a16:creationId xmlns:a16="http://schemas.microsoft.com/office/drawing/2014/main" id="{9D8A0960-33B7-40A0-9D2E-D8F71F0377FD}"/>
              </a:ext>
            </a:extLst>
          </p:cNvPr>
          <p:cNvSpPr/>
          <p:nvPr/>
        </p:nvSpPr>
        <p:spPr>
          <a:xfrm>
            <a:off x="3270898" y="3954695"/>
            <a:ext cx="54025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Tabela 3 -  Avaliação da classificação executada nos testes de MVS.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4CC22B2-DBB7-42EF-98CA-6E91B9AE394E}"/>
              </a:ext>
            </a:extLst>
          </p:cNvPr>
          <p:cNvSpPr/>
          <p:nvPr/>
        </p:nvSpPr>
        <p:spPr>
          <a:xfrm>
            <a:off x="5025008" y="5674715"/>
            <a:ext cx="19191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O próprio autor</a:t>
            </a:r>
          </a:p>
        </p:txBody>
      </p:sp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50966750-AF4A-4600-BF63-BD4A8ECF2A97}"/>
              </a:ext>
            </a:extLst>
          </p:cNvPr>
          <p:cNvSpPr txBox="1">
            <a:spLocks/>
          </p:cNvSpPr>
          <p:nvPr/>
        </p:nvSpPr>
        <p:spPr>
          <a:xfrm>
            <a:off x="1845517" y="6110615"/>
            <a:ext cx="8915400" cy="712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ensaios tiveram seus dados particionados, objetivando o teste para avaliação da qualidade do modelo desenvolvido.</a:t>
            </a:r>
          </a:p>
        </p:txBody>
      </p:sp>
    </p:spTree>
    <p:extLst>
      <p:ext uri="{BB962C8B-B14F-4D97-AF65-F5344CB8AC3E}">
        <p14:creationId xmlns:p14="http://schemas.microsoft.com/office/powerpoint/2010/main" val="38016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0505" y="693639"/>
            <a:ext cx="2313349" cy="579086"/>
          </a:xfrm>
        </p:spPr>
        <p:txBody>
          <a:bodyPr>
            <a:normAutofit fontScale="90000"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 Introdução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11249102" y="22860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4" name="Imagem 13" descr="Resultado de imagem para uema">
            <a:extLst>
              <a:ext uri="{FF2B5EF4-FFF2-40B4-BE49-F238E27FC236}">
                <a16:creationId xmlns:a16="http://schemas.microsoft.com/office/drawing/2014/main" id="{DB8E6668-11BF-4430-B1D1-5C9DFF7F02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724" y="6273590"/>
            <a:ext cx="1760687" cy="64932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DA58F03-B53A-4DB5-920A-5952054D0631}"/>
              </a:ext>
            </a:extLst>
          </p:cNvPr>
          <p:cNvSpPr/>
          <p:nvPr/>
        </p:nvSpPr>
        <p:spPr>
          <a:xfrm>
            <a:off x="1172067" y="1514160"/>
            <a:ext cx="6096000" cy="27174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914400" algn="just">
              <a:lnSpc>
                <a:spcPct val="150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Desbalanceamento no eixo.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Fase única.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Tensão de alimentação desequilibrada.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Rotor bloqueado.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Reversão de fase.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Falta de aterramento.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Desnível na base.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Espaço Reservado para Conteúdo 5">
            <a:extLst>
              <a:ext uri="{FF2B5EF4-FFF2-40B4-BE49-F238E27FC236}">
                <a16:creationId xmlns:a16="http://schemas.microsoft.com/office/drawing/2014/main" id="{C4C685B9-47D5-47EC-BD7A-06EB0B6F4BFA}"/>
              </a:ext>
            </a:extLst>
          </p:cNvPr>
          <p:cNvSpPr txBox="1">
            <a:spLocks/>
          </p:cNvSpPr>
          <p:nvPr/>
        </p:nvSpPr>
        <p:spPr>
          <a:xfrm>
            <a:off x="1535999" y="1453900"/>
            <a:ext cx="5646415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Falhas externas no motor trifásico de indução.[]</a:t>
            </a:r>
          </a:p>
        </p:txBody>
      </p:sp>
      <p:sp>
        <p:nvSpPr>
          <p:cNvPr id="26" name="Espaço Reservado para Conteúdo 5">
            <a:extLst>
              <a:ext uri="{FF2B5EF4-FFF2-40B4-BE49-F238E27FC236}">
                <a16:creationId xmlns:a16="http://schemas.microsoft.com/office/drawing/2014/main" id="{460784B9-0436-45BE-BE9C-9B24214BC8DB}"/>
              </a:ext>
            </a:extLst>
          </p:cNvPr>
          <p:cNvSpPr txBox="1">
            <a:spLocks/>
          </p:cNvSpPr>
          <p:nvPr/>
        </p:nvSpPr>
        <p:spPr>
          <a:xfrm>
            <a:off x="1640504" y="4414445"/>
            <a:ext cx="7692032" cy="1128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Contexto atual de detecção de falhas no motor trifásico de indução.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Monitoramento de indicadores:</a:t>
            </a:r>
            <a:endParaRPr lang="pt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8213455-88CB-4FE3-AFBB-4A7ECBDB91CD}"/>
              </a:ext>
            </a:extLst>
          </p:cNvPr>
          <p:cNvSpPr/>
          <p:nvPr/>
        </p:nvSpPr>
        <p:spPr>
          <a:xfrm>
            <a:off x="1320633" y="5211879"/>
            <a:ext cx="6096000" cy="102778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vibração.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emissão acústica.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campo magnético.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8F23A4C-2F9D-42FB-8AFC-023E2876C578}"/>
              </a:ext>
            </a:extLst>
          </p:cNvPr>
          <p:cNvSpPr/>
          <p:nvPr/>
        </p:nvSpPr>
        <p:spPr>
          <a:xfrm>
            <a:off x="4605434" y="5211879"/>
            <a:ext cx="6096000" cy="102778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temperatura.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flutuação de velocidade.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14400" algn="just">
              <a:lnSpc>
                <a:spcPct val="115000"/>
              </a:lnSpc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assinatura elétrica.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7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45834" y="3048254"/>
            <a:ext cx="7700331" cy="7614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Conclusão e Trabalhos Futuros 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4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9D1C434-3608-4AA2-B04E-3FBEDF3748A5}"/>
              </a:ext>
            </a:extLst>
          </p:cNvPr>
          <p:cNvSpPr txBox="1">
            <a:spLocks/>
          </p:cNvSpPr>
          <p:nvPr/>
        </p:nvSpPr>
        <p:spPr>
          <a:xfrm>
            <a:off x="1638300" y="1513343"/>
            <a:ext cx="8915400" cy="50948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Diferentes modelos que apresentaram bons valores de acurácia para a determinação de cada condição do motor de indução.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57989" y="808392"/>
            <a:ext cx="9877537" cy="6049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Conclusão</a:t>
            </a:r>
          </a:p>
          <a:p>
            <a:pPr marL="0" indent="0">
              <a:buNone/>
            </a:pPr>
            <a:endParaRPr lang="pt-BR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30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1190713" y="146337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94497D1-162C-45BB-BD11-E3F1B9969628}"/>
              </a:ext>
            </a:extLst>
          </p:cNvPr>
          <p:cNvSpPr txBox="1">
            <a:spLocks/>
          </p:cNvSpPr>
          <p:nvPr/>
        </p:nvSpPr>
        <p:spPr>
          <a:xfrm>
            <a:off x="1638300" y="3107245"/>
            <a:ext cx="8915400" cy="696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Boa capacidade de generalização dos modelos gerados. Chegando a 98% de correlação linear na classificação da classe X. 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7BD745E-EB6B-4190-9B15-DC52BF169109}"/>
              </a:ext>
            </a:extLst>
          </p:cNvPr>
          <p:cNvSpPr txBox="1">
            <a:spLocks/>
          </p:cNvSpPr>
          <p:nvPr/>
        </p:nvSpPr>
        <p:spPr>
          <a:xfrm>
            <a:off x="1638300" y="3818115"/>
            <a:ext cx="8354112" cy="530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Sensibilidade dos resultados aos tipos e parâmetros das funções Kernel.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B249734-9051-4031-A298-79F1FAA1F802}"/>
              </a:ext>
            </a:extLst>
          </p:cNvPr>
          <p:cNvSpPr txBox="1">
            <a:spLocks/>
          </p:cNvSpPr>
          <p:nvPr/>
        </p:nvSpPr>
        <p:spPr>
          <a:xfrm>
            <a:off x="1638300" y="4362601"/>
            <a:ext cx="8915400" cy="530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experimental de técnicas de Inteligência Artificial (IA) combinadas com técnicas tradicionais de manutenção.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140E25-2741-4D3A-8391-E8E2908C68CD}"/>
              </a:ext>
            </a:extLst>
          </p:cNvPr>
          <p:cNvSpPr txBox="1">
            <a:spLocks/>
          </p:cNvSpPr>
          <p:nvPr/>
        </p:nvSpPr>
        <p:spPr>
          <a:xfrm>
            <a:off x="1638300" y="2336939"/>
            <a:ext cx="8915400" cy="717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Rbf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Polynomial as funções Kernel que  apresentaram desempenho mais elevado para a classificação entre os Kernels testados.</a:t>
            </a:r>
          </a:p>
        </p:txBody>
      </p:sp>
    </p:spTree>
    <p:extLst>
      <p:ext uri="{BB962C8B-B14F-4D97-AF65-F5344CB8AC3E}">
        <p14:creationId xmlns:p14="http://schemas.microsoft.com/office/powerpoint/2010/main" val="359438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9" grpId="0"/>
      <p:bldP spid="10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57989" y="808392"/>
            <a:ext cx="9877537" cy="6049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Trabalhos Futuros</a:t>
            </a:r>
          </a:p>
          <a:p>
            <a:pPr marL="0" indent="0">
              <a:buNone/>
            </a:pPr>
            <a:endParaRPr lang="pt-BR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30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1190713" y="146337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140E25-2741-4D3A-8391-E8E2908C68CD}"/>
              </a:ext>
            </a:extLst>
          </p:cNvPr>
          <p:cNvSpPr txBox="1">
            <a:spLocks/>
          </p:cNvSpPr>
          <p:nvPr/>
        </p:nvSpPr>
        <p:spPr>
          <a:xfrm>
            <a:off x="1638300" y="2043430"/>
            <a:ext cx="8915400" cy="530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9D1C434-3608-4AA2-B04E-3FBEDF3748A5}"/>
              </a:ext>
            </a:extLst>
          </p:cNvPr>
          <p:cNvSpPr txBox="1">
            <a:spLocks/>
          </p:cNvSpPr>
          <p:nvPr/>
        </p:nvSpPr>
        <p:spPr>
          <a:xfrm>
            <a:off x="1638300" y="1815001"/>
            <a:ext cx="9381634" cy="38505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Viável estruturar uma proposta de aplicação de avaliação da condição do motor em tempo real.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dos tópicos seguintes deve ser avaliado para o desenvolvimento sugerido:</a:t>
            </a:r>
          </a:p>
          <a:p>
            <a:pPr marL="0" lvl="0" indent="0">
              <a:buNone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Aprimorar o sistema embarcado usando um sensor SIM800l, permitindo conexão móvel.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Comunicação do sistema embarcado via protocolo HTTP REQUEST.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 análises através de MVS em tempo real na nuvem.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Emissão de aviso da condição avaliada.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0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2C9D7-9064-4A34-B894-32F1A87C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91483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0345AC-0CA7-4A06-A20D-139C680C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3471" y="422529"/>
            <a:ext cx="779767" cy="365125"/>
          </a:xfrm>
        </p:spPr>
        <p:txBody>
          <a:bodyPr/>
          <a:lstStyle/>
          <a:p>
            <a:fld id="{8DA5D6DA-2061-49BE-B3FB-334329CA15B3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53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 descr="Resultado de imagem para uema">
            <a:extLst>
              <a:ext uri="{FF2B5EF4-FFF2-40B4-BE49-F238E27FC236}">
                <a16:creationId xmlns:a16="http://schemas.microsoft.com/office/drawing/2014/main" id="{CCB07CCE-A31E-49DD-8BF2-0B5F5B8D9AC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48" y="1771246"/>
            <a:ext cx="3802760" cy="141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Resultado de imagem para pecs uema">
            <a:hlinkClick r:id="rId3" tgtFrame="&quot;_blank&quot;"/>
            <a:extLst>
              <a:ext uri="{FF2B5EF4-FFF2-40B4-BE49-F238E27FC236}">
                <a16:creationId xmlns:a16="http://schemas.microsoft.com/office/drawing/2014/main" id="{FC6ACCED-C32D-49C1-B210-872AA9AA9AD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448" y="1851836"/>
            <a:ext cx="2965340" cy="125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Resultado de imagem para FAPEMA">
            <a:hlinkClick r:id="rId5" tgtFrame="&quot;_blank&quot;"/>
            <a:extLst>
              <a:ext uri="{FF2B5EF4-FFF2-40B4-BE49-F238E27FC236}">
                <a16:creationId xmlns:a16="http://schemas.microsoft.com/office/drawing/2014/main" id="{61A20C8F-5535-4B40-B206-5F17D26DE9C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573" y="1771246"/>
            <a:ext cx="3318641" cy="141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22ECCA2-D47F-4221-883E-7AF7D7631A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70" y="4262963"/>
            <a:ext cx="3506102" cy="13460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18D77DB-E622-4669-B164-55FA16E4E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653" y="3613582"/>
            <a:ext cx="2230929" cy="2291772"/>
          </a:xfrm>
          <a:prstGeom prst="rect">
            <a:avLst/>
          </a:prstGeom>
        </p:spPr>
      </p:pic>
      <p:pic>
        <p:nvPicPr>
          <p:cNvPr id="13" name="Imagem 12" descr="Uma imagem contendo clip-art&#10;&#10;Descrição gerada automaticamente">
            <a:extLst>
              <a:ext uri="{FF2B5EF4-FFF2-40B4-BE49-F238E27FC236}">
                <a16:creationId xmlns:a16="http://schemas.microsoft.com/office/drawing/2014/main" id="{C630240B-F17B-42B0-B7EF-01CDA92483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5" y="3739867"/>
            <a:ext cx="1794204" cy="23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51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58203" y="2338316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6600" b="1" u="sng" dirty="0"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5C5DE-ED76-4E2F-B243-CA75F5FB9337}" type="slidenum">
              <a:rPr lang="pt-BR" smtClean="0"/>
              <a:t>54</a:t>
            </a:fld>
            <a:endParaRPr lang="pt-BR" dirty="0"/>
          </a:p>
        </p:txBody>
      </p:sp>
      <p:pic>
        <p:nvPicPr>
          <p:cNvPr id="5" name="Imagem 4" descr="Resultado de imagem para uema">
            <a:extLst>
              <a:ext uri="{FF2B5EF4-FFF2-40B4-BE49-F238E27FC236}">
                <a16:creationId xmlns:a16="http://schemas.microsoft.com/office/drawing/2014/main" id="{A681905D-F212-424C-BA19-0B01C3A7AB1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809" y="5496663"/>
            <a:ext cx="3730381" cy="1238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70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0505" y="693639"/>
            <a:ext cx="2313349" cy="579086"/>
          </a:xfrm>
        </p:spPr>
        <p:txBody>
          <a:bodyPr>
            <a:normAutofit fontScale="90000"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1 Introdução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11249102" y="22860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4" name="Imagem 13" descr="Resultado de imagem para uema">
            <a:extLst>
              <a:ext uri="{FF2B5EF4-FFF2-40B4-BE49-F238E27FC236}">
                <a16:creationId xmlns:a16="http://schemas.microsoft.com/office/drawing/2014/main" id="{DB8E6668-11BF-4430-B1D1-5C9DFF7F02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724" y="6273590"/>
            <a:ext cx="1760687" cy="64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Espaço Reservado para Conteúdo 5">
            <a:extLst>
              <a:ext uri="{FF2B5EF4-FFF2-40B4-BE49-F238E27FC236}">
                <a16:creationId xmlns:a16="http://schemas.microsoft.com/office/drawing/2014/main" id="{528AE370-8A1F-4341-B0DB-508C9131D4FE}"/>
              </a:ext>
            </a:extLst>
          </p:cNvPr>
          <p:cNvSpPr txBox="1">
            <a:spLocks/>
          </p:cNvSpPr>
          <p:nvPr/>
        </p:nvSpPr>
        <p:spPr>
          <a:xfrm>
            <a:off x="1972810" y="1415478"/>
            <a:ext cx="7859345" cy="579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Diagnóstico de falhas baseado em observações analíticas e heurísticas. [14]</a:t>
            </a:r>
          </a:p>
        </p:txBody>
      </p:sp>
      <p:sp>
        <p:nvSpPr>
          <p:cNvPr id="16" name="Espaço Reservado para Conteúdo 5">
            <a:extLst>
              <a:ext uri="{FF2B5EF4-FFF2-40B4-BE49-F238E27FC236}">
                <a16:creationId xmlns:a16="http://schemas.microsoft.com/office/drawing/2014/main" id="{37549123-1DE5-4551-AD3B-F6DA83801A8B}"/>
              </a:ext>
            </a:extLst>
          </p:cNvPr>
          <p:cNvSpPr txBox="1">
            <a:spLocks/>
          </p:cNvSpPr>
          <p:nvPr/>
        </p:nvSpPr>
        <p:spPr>
          <a:xfrm>
            <a:off x="1972811" y="5767354"/>
            <a:ext cx="6860104" cy="422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Aplicação de MVS no contexto de detecção de falhas[].</a:t>
            </a:r>
          </a:p>
          <a:p>
            <a:endParaRPr lang="pt-BR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548F5DE2-C69C-4154-9225-2A4D7DA7D048}"/>
              </a:ext>
            </a:extLst>
          </p:cNvPr>
          <p:cNvSpPr txBox="1">
            <a:spLocks/>
          </p:cNvSpPr>
          <p:nvPr/>
        </p:nvSpPr>
        <p:spPr>
          <a:xfrm>
            <a:off x="1972810" y="2125323"/>
            <a:ext cx="7859345" cy="1993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Técnicas promissoras no campo de diagnóstico de falhas[14]: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Máquinas de Vetores de Suporte(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support vector machine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Redes Neurais Artificiais.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Métodos de Elementos Finitos.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Lógica </a:t>
            </a:r>
            <a:r>
              <a:rPr lang="pt-BR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Fuzzy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entre outros.</a:t>
            </a:r>
          </a:p>
        </p:txBody>
      </p:sp>
      <p:sp>
        <p:nvSpPr>
          <p:cNvPr id="18" name="Espaço Reservado para Conteúdo 5">
            <a:extLst>
              <a:ext uri="{FF2B5EF4-FFF2-40B4-BE49-F238E27FC236}">
                <a16:creationId xmlns:a16="http://schemas.microsoft.com/office/drawing/2014/main" id="{D1AE1C80-A465-42F0-8FED-4E9412B24AD1}"/>
              </a:ext>
            </a:extLst>
          </p:cNvPr>
          <p:cNvSpPr txBox="1">
            <a:spLocks/>
          </p:cNvSpPr>
          <p:nvPr/>
        </p:nvSpPr>
        <p:spPr>
          <a:xfrm>
            <a:off x="1972811" y="4347453"/>
            <a:ext cx="8330686" cy="422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Métodos estatísticos aliados ao  Aprendizado de Máquinas (</a:t>
            </a:r>
            <a:r>
              <a:rPr lang="pt-BR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Machine Learn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</a:p>
          <a:p>
            <a:endParaRPr lang="pt-BR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9" name="Espaço Reservado para Conteúdo 5">
            <a:extLst>
              <a:ext uri="{FF2B5EF4-FFF2-40B4-BE49-F238E27FC236}">
                <a16:creationId xmlns:a16="http://schemas.microsoft.com/office/drawing/2014/main" id="{1DC9AFB7-5255-4904-BBB4-B7C523A243A4}"/>
              </a:ext>
            </a:extLst>
          </p:cNvPr>
          <p:cNvSpPr txBox="1">
            <a:spLocks/>
          </p:cNvSpPr>
          <p:nvPr/>
        </p:nvSpPr>
        <p:spPr>
          <a:xfrm>
            <a:off x="1972811" y="5058673"/>
            <a:ext cx="8330686" cy="422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Tendência de desenvolvimento de aplicações.</a:t>
            </a:r>
          </a:p>
          <a:p>
            <a:endParaRPr lang="pt-BR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7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Objetivo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54558" y="1487606"/>
            <a:ext cx="9916732" cy="237913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1.1.1 Objetivo Geral: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dirty="0" bmk="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Desenvolver um sistema para o reconhecimento de padrão de falhas. Através da implementação da ferramenta Máquinas de Vetores de Suporte(</a:t>
            </a:r>
            <a:r>
              <a:rPr lang="pt-BR" altLang="pt-BR" i="1" dirty="0" bmk="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 vector machine</a:t>
            </a:r>
            <a:r>
              <a:rPr lang="pt-BR" altLang="pt-BR" dirty="0" bmk="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na nuvem, alimentado por dados de condições de falhas externas, de um motor trifásico de indução. A aquisição dos dados é controlada pelo sistema desenvolvido para o microcontrolador ESP8266.</a:t>
            </a:r>
            <a:r>
              <a:rPr lang="pt-BR" altLang="pt-BR" dirty="0" bmk="_Hlk21334288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altLang="pt-BR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243517" y="119042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m 22" descr="Resultado de imagem para uema">
            <a:extLst>
              <a:ext uri="{FF2B5EF4-FFF2-40B4-BE49-F238E27FC236}">
                <a16:creationId xmlns:a16="http://schemas.microsoft.com/office/drawing/2014/main" id="{2390A81C-96FC-4477-B315-1EF74DD59D7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724" y="6273590"/>
            <a:ext cx="1760687" cy="6493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3FA450E-B086-4DD9-B131-1E5850B2EFC8}"/>
              </a:ext>
            </a:extLst>
          </p:cNvPr>
          <p:cNvSpPr/>
          <p:nvPr/>
        </p:nvSpPr>
        <p:spPr>
          <a:xfrm>
            <a:off x="1854559" y="3866745"/>
            <a:ext cx="9916732" cy="258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1.1.2 Objetivos Específicos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Obter dados vibracionais e  de níveis de correntes elétricas, de diferentes condições de funcionamento do motor trifásico de indução, utilizando os sensores ADXL345 e SCT-013.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Implementar o classificador MVS em bancos de dados.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a infraestrutura disponível de análises estatísticas da IBM Cloud para aplicação de MVS e investigar a capacidade do métodos para modelagem de previsão. 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4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6438" y="702033"/>
            <a:ext cx="5343921" cy="785573"/>
          </a:xfrm>
        </p:spPr>
        <p:txBody>
          <a:bodyPr>
            <a:normAutofit/>
          </a:bodyPr>
          <a:lstStyle/>
          <a:p>
            <a:r>
              <a:rPr lang="pt-B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Justificativa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16668" y="1474066"/>
            <a:ext cx="9916732" cy="57155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 desenvolvimento de sistemas embarcados e os benefícios do controle de manutenção na atualidade.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243517" y="119042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m 22" descr="Resultado de imagem para uema">
            <a:extLst>
              <a:ext uri="{FF2B5EF4-FFF2-40B4-BE49-F238E27FC236}">
                <a16:creationId xmlns:a16="http://schemas.microsoft.com/office/drawing/2014/main" id="{2390A81C-96FC-4477-B315-1EF74DD59D7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724" y="6273590"/>
            <a:ext cx="1760687" cy="6493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0DFD277-C9DC-4F21-87CA-2D18E2A3D3BE}"/>
              </a:ext>
            </a:extLst>
          </p:cNvPr>
          <p:cNvSpPr txBox="1">
            <a:spLocks/>
          </p:cNvSpPr>
          <p:nvPr/>
        </p:nvSpPr>
        <p:spPr>
          <a:xfrm>
            <a:off x="1716668" y="2145857"/>
            <a:ext cx="9916732" cy="439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Hardwares de sistemas disponíveis no mercado possuem um elevado custo de implementação.</a:t>
            </a:r>
            <a:endParaRPr lang="pt-BR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FA3F2513-14DE-44F0-B3DE-B91131F9E7DA}"/>
              </a:ext>
            </a:extLst>
          </p:cNvPr>
          <p:cNvSpPr txBox="1">
            <a:spLocks/>
          </p:cNvSpPr>
          <p:nvPr/>
        </p:nvSpPr>
        <p:spPr>
          <a:xfrm>
            <a:off x="1716668" y="2685325"/>
            <a:ext cx="9916732" cy="1355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Alternativa prática e sistemática para análise de falhas em motor trifásico de indução usando um sistema de captação de dados composto por um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 – ESP8266, sensor acelerômetro MEMS e sensor de corrente elétrica SCT-013.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4C5DDC11-61AE-4FFD-826F-E3AA9E827D8F}"/>
              </a:ext>
            </a:extLst>
          </p:cNvPr>
          <p:cNvSpPr txBox="1">
            <a:spLocks/>
          </p:cNvSpPr>
          <p:nvPr/>
        </p:nvSpPr>
        <p:spPr>
          <a:xfrm>
            <a:off x="1716668" y="4140991"/>
            <a:ext cx="9916732" cy="1355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Implementações em IBM Cloud®, para utilizar a ferramenta de mineração de dados IBM SPSS Modeler, para aplicar os algoritmos de MVS.</a:t>
            </a:r>
          </a:p>
        </p:txBody>
      </p:sp>
    </p:spTree>
    <p:extLst>
      <p:ext uri="{BB962C8B-B14F-4D97-AF65-F5344CB8AC3E}">
        <p14:creationId xmlns:p14="http://schemas.microsoft.com/office/powerpoint/2010/main" val="23422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60368" y="3048254"/>
            <a:ext cx="8271263" cy="7614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REVISÃO BIBLIOGRÁFICA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079609" y="233990"/>
            <a:ext cx="779767" cy="365125"/>
          </a:xfrm>
        </p:spPr>
        <p:txBody>
          <a:bodyPr/>
          <a:lstStyle/>
          <a:p>
            <a:fld id="{9985C5DE-ED76-4E2F-B243-CA75F5FB9337}" type="slidenum">
              <a:rPr lang="pt-BR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04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34320</TotalTime>
  <Words>2959</Words>
  <Application>Microsoft Office PowerPoint</Application>
  <PresentationFormat>Widescreen</PresentationFormat>
  <Paragraphs>535</Paragraphs>
  <Slides>54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Cacho</vt:lpstr>
      <vt:lpstr>                UNIVERSIDADE ESTADUAL DO MARANHÃO CENTRO DE CIÊNCIAS TECNOLÓGICAS PROGRAMA DE PÓS-GRADUAÇÃO EM ENGENHARIA DE COMPUTAÇÃO E SISTEMAS </vt:lpstr>
      <vt:lpstr>Apresentação do PowerPoint</vt:lpstr>
      <vt:lpstr>Apresentação do PowerPoint</vt:lpstr>
      <vt:lpstr>1 Introdução </vt:lpstr>
      <vt:lpstr>1 Introdução </vt:lpstr>
      <vt:lpstr>1 Introdução </vt:lpstr>
      <vt:lpstr>1.1 Objetivo</vt:lpstr>
      <vt:lpstr>1.2 Justificativa</vt:lpstr>
      <vt:lpstr>Apresentação do PowerPoint</vt:lpstr>
      <vt:lpstr>2 Conceitos da Computação. </vt:lpstr>
      <vt:lpstr>2 Computação na nuvem</vt:lpstr>
      <vt:lpstr>2 IBM Cloud</vt:lpstr>
      <vt:lpstr>2 IBM Cloud</vt:lpstr>
      <vt:lpstr>2 IBM SPSS Modeler</vt:lpstr>
      <vt:lpstr>2 Interface IBM SPSS Modeler</vt:lpstr>
      <vt:lpstr>2 Medidas de precisão</vt:lpstr>
      <vt:lpstr>2 Máquinas de Vetores de Suporte- MVS </vt:lpstr>
      <vt:lpstr>2 Máquinas de Vetores de Suporte- MVS </vt:lpstr>
      <vt:lpstr>2 Máquinas de Vetores de Suporte- MVS </vt:lpstr>
      <vt:lpstr>2 Máquinas de Vetores de Suporte- MVS </vt:lpstr>
      <vt:lpstr>2 Máquinas de Vetores de Suporte Não Lineares- MVS </vt:lpstr>
      <vt:lpstr>2 Máquinas de Vetores de Suporte Não Lineares- MVS </vt:lpstr>
      <vt:lpstr>2 Máquinas de Vetores de Suporte Não Lineares - MVS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4 Metodologia </vt:lpstr>
      <vt:lpstr>4 Metodologia </vt:lpstr>
      <vt:lpstr>4 Metodologia </vt:lpstr>
      <vt:lpstr>4 Metodologia </vt:lpstr>
      <vt:lpstr>4 Metodologia </vt:lpstr>
      <vt:lpstr>4 Metodologia </vt:lpstr>
      <vt:lpstr>4 Metodologia </vt:lpstr>
      <vt:lpstr>4 Metodologia </vt:lpstr>
      <vt:lpstr>4 Metodologia </vt:lpstr>
      <vt:lpstr>Apresentação do PowerPoint</vt:lpstr>
      <vt:lpstr>5 Resultados -  Dataset 1 Condição Normal</vt:lpstr>
      <vt:lpstr>5 Resultados -  Dataset 1 Condição Normal</vt:lpstr>
      <vt:lpstr>5 Resultados -  Dataset 1 Condição Normal</vt:lpstr>
      <vt:lpstr>5 Resultados -  Dataset 2 Condição Desbalanceamento</vt:lpstr>
      <vt:lpstr>Apresentação do PowerPoint</vt:lpstr>
      <vt:lpstr>Apresentação do PowerPoint</vt:lpstr>
      <vt:lpstr>5 Resultados Dataset 3 Condição De Duas fases.</vt:lpstr>
      <vt:lpstr>Apresentação do PowerPoint</vt:lpstr>
      <vt:lpstr>Apresentação do PowerPoint</vt:lpstr>
      <vt:lpstr>5 Discussões de Resultados</vt:lpstr>
      <vt:lpstr>Apresentação do PowerPoint</vt:lpstr>
      <vt:lpstr>Apresentação do PowerPoint</vt:lpstr>
      <vt:lpstr>Apresentação do PowerPoint</vt:lpstr>
      <vt:lpstr>Agradecimentos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Ricardo Silva Borges</dc:title>
  <dc:creator>ricardo silva borges</dc:creator>
  <cp:lastModifiedBy>Jacyeude Araújo</cp:lastModifiedBy>
  <cp:revision>844</cp:revision>
  <dcterms:created xsi:type="dcterms:W3CDTF">2018-04-24T20:06:56Z</dcterms:created>
  <dcterms:modified xsi:type="dcterms:W3CDTF">2019-10-08T23:08:33Z</dcterms:modified>
</cp:coreProperties>
</file>